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260" r:id="rId4"/>
    <p:sldId id="256" r:id="rId5"/>
    <p:sldId id="261" r:id="rId6"/>
    <p:sldId id="262" r:id="rId7"/>
    <p:sldId id="264" r:id="rId8"/>
    <p:sldId id="263" r:id="rId9"/>
    <p:sldId id="266" r:id="rId10"/>
    <p:sldId id="267" r:id="rId11"/>
    <p:sldId id="287" r:id="rId12"/>
    <p:sldId id="291" r:id="rId13"/>
    <p:sldId id="292" r:id="rId14"/>
    <p:sldId id="293" r:id="rId15"/>
    <p:sldId id="259" r:id="rId16"/>
    <p:sldId id="294" r:id="rId17"/>
    <p:sldId id="265" r:id="rId18"/>
    <p:sldId id="285" r:id="rId19"/>
    <p:sldId id="295" r:id="rId20"/>
    <p:sldId id="296" r:id="rId21"/>
    <p:sldId id="326" r:id="rId22"/>
    <p:sldId id="322" r:id="rId23"/>
    <p:sldId id="325" r:id="rId24"/>
    <p:sldId id="320" r:id="rId25"/>
    <p:sldId id="317" r:id="rId26"/>
    <p:sldId id="306" r:id="rId27"/>
    <p:sldId id="307" r:id="rId28"/>
    <p:sldId id="323" r:id="rId29"/>
    <p:sldId id="281" r:id="rId30"/>
    <p:sldId id="327" r:id="rId31"/>
    <p:sldId id="383" r:id="rId32"/>
    <p:sldId id="384" r:id="rId33"/>
    <p:sldId id="385" r:id="rId34"/>
    <p:sldId id="386" r:id="rId35"/>
    <p:sldId id="387" r:id="rId36"/>
    <p:sldId id="271" r:id="rId37"/>
    <p:sldId id="388" r:id="rId38"/>
    <p:sldId id="286" r:id="rId39"/>
    <p:sldId id="389" r:id="rId40"/>
    <p:sldId id="390" r:id="rId41"/>
    <p:sldId id="301" r:id="rId42"/>
    <p:sldId id="391" r:id="rId43"/>
    <p:sldId id="392" r:id="rId44"/>
    <p:sldId id="379" r:id="rId45"/>
    <p:sldId id="393" r:id="rId46"/>
    <p:sldId id="394" r:id="rId47"/>
    <p:sldId id="395" r:id="rId4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6"/>
  </p:normalViewPr>
  <p:slideViewPr>
    <p:cSldViewPr snapToGrid="0">
      <p:cViewPr varScale="1">
        <p:scale>
          <a:sx n="78" d="100"/>
          <a:sy n="78" d="100"/>
        </p:scale>
        <p:origin x="192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C4464-2B20-DE4B-8CDE-FAD854D54171}" type="datetimeFigureOut">
              <a:rPr lang="nl-NL" smtClean="0"/>
              <a:t>05-09-2023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C6FF0-603D-6D4D-A043-1F1B682E31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390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140B3-3DF9-E54C-A1C1-23FE7D230D7F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26536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r>
              <a:t>Het blijkt dat we hier heel goed in zijn want vorig jaar heeft het onderzoek van Greenpeace en de consumentenbond ons beoordeeld als GROENSTE ENERGIELEVERANCIER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Besteding van onze winsten</a:t>
            </a:r>
          </a:p>
          <a:p>
            <a: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Opsomming oplezen</a:t>
            </a:r>
          </a:p>
          <a:p>
            <a: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Naast dat we 100% groen zijn zorgen wij ervoor dat de opbrengsten terugvloeien in de lokale omgeving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096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3891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7988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415B0-2C01-E164-1CAC-55B99C662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BCC7964-B2A0-B5DF-E67F-13E94575E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D64A07-C280-EE1D-E849-FF3750178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5D9AD-23AB-8843-B810-9C8554B36B61}" type="datetimeFigureOut">
              <a:rPr lang="nl-NL" smtClean="0"/>
              <a:t>05-09-2023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F2DBE5-FD44-7363-E446-B00C98FD9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4D0BC5-AD82-E143-5534-FEF6BB6C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4FA3-027D-7F49-8E57-55B21118BA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2475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DF02C2-A937-8FB4-AC04-0336A294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3B80F64-6986-DF9A-0B88-627AA5463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FCEB92-C7DC-D5B9-B90E-CEFA25C78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5D9AD-23AB-8843-B810-9C8554B36B61}" type="datetimeFigureOut">
              <a:rPr lang="nl-NL" smtClean="0"/>
              <a:t>05-09-2023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CE49765-80EB-2840-9A8E-BCA657E48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FD2EB5-2863-9E7A-3BF0-2E04A0DCB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4FA3-027D-7F49-8E57-55B21118BA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F3FB64E-3B35-1A75-646D-F87CC9F49B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7732677-ACE1-D71B-F908-306468E1C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B67CBC-C369-D9E9-C078-D481945A8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5D9AD-23AB-8843-B810-9C8554B36B61}" type="datetimeFigureOut">
              <a:rPr lang="nl-NL" smtClean="0"/>
              <a:t>05-09-2023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092ED5-B860-306B-ED45-020D3BDA4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78BF6F-31E7-16BC-66E7-704B4EF39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4FA3-027D-7F49-8E57-55B21118BA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5071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FB868D-A896-2342-8CCD-0B4F386AE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80652" y="1771039"/>
            <a:ext cx="4830696" cy="331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kst"/>
          <p:cNvSpPr txBox="1">
            <a:spLocks noGrp="1"/>
          </p:cNvSpPr>
          <p:nvPr>
            <p:ph type="title"/>
          </p:nvPr>
        </p:nvSpPr>
        <p:spPr>
          <a:xfrm>
            <a:off x="415599" y="2867800"/>
            <a:ext cx="11360803" cy="1122401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r>
              <a:t>Titeltekst</a:t>
            </a:r>
          </a:p>
        </p:txBody>
      </p:sp>
      <p:sp>
        <p:nvSpPr>
          <p:cNvPr id="2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64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9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80478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023737-8A3B-74D7-B3C7-AE8FAAF14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A14A12-3076-4D51-E476-77772040F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9FB083-9EE0-C3E0-17BE-BC4766F44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5D9AD-23AB-8843-B810-9C8554B36B61}" type="datetimeFigureOut">
              <a:rPr lang="nl-NL" smtClean="0"/>
              <a:t>05-09-2023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E0B420-EE73-EEDC-9C6F-F35877B30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4E4424-09F0-DAD5-9E22-B2825E897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4FA3-027D-7F49-8E57-55B21118BA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1052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1ACBB6-0457-D3E2-B1E1-A7B318D24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733552-9D7B-DC5D-E5D6-5698C5845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94BC09-CD9F-D89A-A242-D29035B3E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5D9AD-23AB-8843-B810-9C8554B36B61}" type="datetimeFigureOut">
              <a:rPr lang="nl-NL" smtClean="0"/>
              <a:t>05-09-2023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52D463-8730-6432-750F-E48A994B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7EC573-7B0B-A255-E50E-9F104A8D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4FA3-027D-7F49-8E57-55B21118BA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4888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3485C9-29E9-AC6C-47D1-DA6865A96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DB448E-3834-BF12-D72C-816DF5661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B166456-34F0-EE91-6DE9-DE8242A05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7F36EB9-0097-71DC-83B5-60729FF23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5D9AD-23AB-8843-B810-9C8554B36B61}" type="datetimeFigureOut">
              <a:rPr lang="nl-NL" smtClean="0"/>
              <a:t>05-09-2023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294FB35-B2C6-6FB1-560E-60042BCBB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7FC9C63-77EB-5F6B-7023-1E03A722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4FA3-027D-7F49-8E57-55B21118BA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7684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50886-44E6-96BD-50E3-B98BDBCB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B22344B-CFBA-A1C3-D24F-77FC58020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65EE380-61F7-1AE2-66E7-204E997E4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AB04576-B560-F689-D60F-D2AAAFA3AE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D7F4E9B-D89F-E12E-2AE1-4EE47072BC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C1F3745-88A9-3603-302D-BDBBABA6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5D9AD-23AB-8843-B810-9C8554B36B61}" type="datetimeFigureOut">
              <a:rPr lang="nl-NL" smtClean="0"/>
              <a:t>05-09-2023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3B1611A-3D04-71C1-BEF9-866511C63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E3BA0B4-847E-6D02-F6E9-40382DED8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4FA3-027D-7F49-8E57-55B21118BA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189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043CE-44D2-B390-2784-D32C753A0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C93C1F2-F973-1D3F-7A81-00799397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5D9AD-23AB-8843-B810-9C8554B36B61}" type="datetimeFigureOut">
              <a:rPr lang="nl-NL" smtClean="0"/>
              <a:t>05-09-2023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D9E6BED-2803-9C16-C765-E5518CF4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17FB59D-8E56-551A-1DEA-225A9ED89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4FA3-027D-7F49-8E57-55B21118BA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2126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D2DEE4F-8A06-CBE6-A648-B638B21C1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5D9AD-23AB-8843-B810-9C8554B36B61}" type="datetimeFigureOut">
              <a:rPr lang="nl-NL" smtClean="0"/>
              <a:t>05-09-2023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C5EF4DA-91B9-FBA1-D625-BAF5F97F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66D82B-490B-8C28-DEDD-7E504E500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4FA3-027D-7F49-8E57-55B21118BA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881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AEE6D9-9032-D280-5425-C52397F0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82B02C-07FE-E206-853B-EBA668983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07143E9-3A6D-D5F0-4CC6-5EB90A07F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00C5809-BED1-A769-B80F-4C1E5EFA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5D9AD-23AB-8843-B810-9C8554B36B61}" type="datetimeFigureOut">
              <a:rPr lang="nl-NL" smtClean="0"/>
              <a:t>05-09-2023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D79F859-E460-F5E4-2601-5A6A56CC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2DA35A-750C-A2FB-AF48-19629C6F2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4FA3-027D-7F49-8E57-55B21118BA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120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9D989A-95CC-634D-9D65-28D0B71A2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107E43-B48E-1B9D-435F-C5DEA40995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72C85B6-B509-CFDC-90C6-BCD98CE06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963887-18C2-0288-A252-9B0636593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5D9AD-23AB-8843-B810-9C8554B36B61}" type="datetimeFigureOut">
              <a:rPr lang="nl-NL" smtClean="0"/>
              <a:t>05-09-2023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BE4CA26-87AB-05C8-343B-B8DCAB188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82B75F-0A7A-4CBD-FACB-46B8B877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4FA3-027D-7F49-8E57-55B21118BA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0484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3B76959-7D7F-2725-51DA-9F7AFBC5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D1FE29-3372-BECD-7D23-825687883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842855A-58F6-9088-EF4A-D8BCC64F9D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5D9AD-23AB-8843-B810-9C8554B36B61}" type="datetimeFigureOut">
              <a:rPr lang="nl-NL" smtClean="0"/>
              <a:t>05-09-2023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45BA72-DD06-90E2-915F-7ED9104B9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4C28FE-BA1A-8BFE-2A62-256E0B724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64FA3-027D-7F49-8E57-55B21118BA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720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Excel-werkblad.xlsx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836FB322-207F-21E7-453B-0F85F8C72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91" y="855790"/>
            <a:ext cx="8827390" cy="339854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F55D0E9-F8D0-0846-73EB-8C29DFF1A918}"/>
              </a:ext>
            </a:extLst>
          </p:cNvPr>
          <p:cNvSpPr txBox="1"/>
          <p:nvPr/>
        </p:nvSpPr>
        <p:spPr>
          <a:xfrm>
            <a:off x="1372191" y="4757738"/>
            <a:ext cx="8643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/>
              <a:t>WELKOM OP DE JAARVERGADERING</a:t>
            </a:r>
          </a:p>
        </p:txBody>
      </p:sp>
    </p:spTree>
    <p:extLst>
      <p:ext uri="{BB962C8B-B14F-4D97-AF65-F5344CB8AC3E}">
        <p14:creationId xmlns:p14="http://schemas.microsoft.com/office/powerpoint/2010/main" val="2281858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154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 1"/>
          <p:cNvSpPr txBox="1">
            <a:spLocks noGrp="1"/>
          </p:cNvSpPr>
          <p:nvPr>
            <p:ph type="title"/>
          </p:nvPr>
        </p:nvSpPr>
        <p:spPr>
          <a:xfrm>
            <a:off x="1494074" y="2691441"/>
            <a:ext cx="3500620" cy="254290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 defTabSz="499855">
              <a:defRPr sz="984">
                <a:solidFill>
                  <a:srgbClr val="000000"/>
                </a:solidFill>
              </a:defRPr>
            </a:pPr>
            <a:br>
              <a:rPr lang="nl-NL" sz="2100" dirty="0"/>
            </a:br>
            <a:r>
              <a:rPr lang="nl-NL" sz="2100" dirty="0">
                <a:solidFill>
                  <a:srgbClr val="2B402D"/>
                </a:solidFill>
              </a:rPr>
              <a:t>Els Struiving</a:t>
            </a:r>
            <a:br>
              <a:rPr sz="2100" dirty="0"/>
            </a:br>
            <a:br>
              <a:rPr sz="2100" dirty="0"/>
            </a:br>
            <a:r>
              <a:rPr sz="2800" dirty="0">
                <a:solidFill>
                  <a:srgbClr val="0FD861"/>
                </a:solidFill>
              </a:rPr>
              <a:t>Energie </a:t>
            </a:r>
            <a:r>
              <a:rPr sz="2800" err="1">
                <a:solidFill>
                  <a:srgbClr val="0FD861"/>
                </a:solidFill>
              </a:rPr>
              <a:t>VanOns</a:t>
            </a:r>
            <a:br>
              <a:rPr sz="2800" dirty="0">
                <a:solidFill>
                  <a:srgbClr val="0FD861"/>
                </a:solidFill>
              </a:rPr>
            </a:br>
            <a:br>
              <a:rPr lang="en-US" sz="2800" dirty="0">
                <a:solidFill>
                  <a:srgbClr val="0FD861"/>
                </a:solidFill>
              </a:rPr>
            </a:br>
            <a:r>
              <a:rPr lang="en-US" sz="2400" b="0" err="1">
                <a:solidFill>
                  <a:schemeClr val="tx1"/>
                </a:solidFill>
              </a:rPr>
              <a:t>communicatie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  <a:r>
              <a:rPr lang="en-US" sz="2400" b="0" err="1">
                <a:solidFill>
                  <a:schemeClr val="tx1"/>
                </a:solidFill>
              </a:rPr>
              <a:t>coöperaties</a:t>
            </a:r>
            <a:r>
              <a:rPr lang="en-US" sz="2400" b="0" dirty="0">
                <a:solidFill>
                  <a:schemeClr val="tx1"/>
                </a:solidFill>
              </a:rPr>
              <a:t> &amp; senior </a:t>
            </a:r>
            <a:r>
              <a:rPr lang="en-US" sz="2400" b="0" err="1">
                <a:solidFill>
                  <a:schemeClr val="tx1"/>
                </a:solidFill>
              </a:rPr>
              <a:t>adviseur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  <a:r>
              <a:rPr lang="en-US" sz="2400" b="0" err="1">
                <a:solidFill>
                  <a:schemeClr val="tx1"/>
                </a:solidFill>
              </a:rPr>
              <a:t>warmte</a:t>
            </a:r>
            <a:br>
              <a:rPr lang="en-US" sz="2400" b="0" dirty="0">
                <a:solidFill>
                  <a:schemeClr val="tx1"/>
                </a:solidFill>
              </a:rPr>
            </a:br>
            <a:endParaRPr lang="en-US" sz="2400" b="0">
              <a:solidFill>
                <a:schemeClr val="tx1"/>
              </a:solidFill>
            </a:endParaRPr>
          </a:p>
        </p:txBody>
      </p:sp>
      <p:pic>
        <p:nvPicPr>
          <p:cNvPr id="3" name="Afbeelding 2" descr="Afbeelding met tekst, teken, vectorafbeeldingen&#10;&#10;Automatisch gegenereerde beschrijving">
            <a:extLst>
              <a:ext uri="{FF2B5EF4-FFF2-40B4-BE49-F238E27FC236}">
                <a16:creationId xmlns:a16="http://schemas.microsoft.com/office/drawing/2014/main" id="{66B99535-AF86-84C3-796F-965B0DBAB9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264" y="351076"/>
            <a:ext cx="1428964" cy="9811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B66052D-2503-409A-4597-D72CC7DC9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0" y="904240"/>
            <a:ext cx="3930650" cy="531613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2BD5BA-2AE6-B376-F64E-9481774BA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Introductie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B9A512-18EB-7E71-3448-FE5AFC83F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/>
              <a:t>Energie VanOns</a:t>
            </a:r>
          </a:p>
          <a:p>
            <a:r>
              <a:rPr lang="nl-NL" dirty="0"/>
              <a:t>Opgericht in 2014</a:t>
            </a:r>
          </a:p>
          <a:p>
            <a:r>
              <a:rPr lang="nl-NL" dirty="0"/>
              <a:t>Energiecoöperatie NLD Energie U.A.</a:t>
            </a:r>
          </a:p>
          <a:p>
            <a:r>
              <a:rPr lang="nl-NL" dirty="0"/>
              <a:t>Naamsverandering 2018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56094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el 1"/>
          <p:cNvSpPr txBox="1">
            <a:spLocks noGrp="1"/>
          </p:cNvSpPr>
          <p:nvPr>
            <p:ph type="title"/>
          </p:nvPr>
        </p:nvSpPr>
        <p:spPr>
          <a:xfrm>
            <a:off x="415772" y="593454"/>
            <a:ext cx="11360456" cy="763578"/>
          </a:xfrm>
          <a:prstGeom prst="rect">
            <a:avLst/>
          </a:prstGeom>
        </p:spPr>
        <p:txBody>
          <a:bodyPr/>
          <a:lstStyle/>
          <a:p>
            <a:r>
              <a:rPr dirty="0"/>
              <a:t>Energie VanOns - De </a:t>
            </a:r>
            <a:r>
              <a:rPr dirty="0" err="1"/>
              <a:t>Groenste</a:t>
            </a:r>
            <a:endParaRPr dirty="0"/>
          </a:p>
        </p:txBody>
      </p:sp>
      <p:sp>
        <p:nvSpPr>
          <p:cNvPr id="62" name="Tijdelijke aanduiding voor tekst 2"/>
          <p:cNvSpPr txBox="1">
            <a:spLocks noGrp="1"/>
          </p:cNvSpPr>
          <p:nvPr>
            <p:ph type="body" sz="quarter" idx="1"/>
          </p:nvPr>
        </p:nvSpPr>
        <p:spPr>
          <a:xfrm>
            <a:off x="415772" y="1536692"/>
            <a:ext cx="11360456" cy="749344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0" indent="127124" defTabSz="832104">
              <a:buSzTx/>
              <a:buNone/>
              <a:defRPr sz="2184" b="1"/>
            </a:lvl1pPr>
          </a:lstStyle>
          <a:p>
            <a:r>
              <a:rPr dirty="0" err="1"/>
              <a:t>Een</a:t>
            </a:r>
            <a:r>
              <a:rPr dirty="0"/>
              <a:t> 10 </a:t>
            </a:r>
            <a:r>
              <a:rPr dirty="0" err="1"/>
              <a:t>voor</a:t>
            </a:r>
            <a:r>
              <a:rPr dirty="0"/>
              <a:t> </a:t>
            </a:r>
            <a:r>
              <a:rPr dirty="0" err="1"/>
              <a:t>groene</a:t>
            </a:r>
            <a:r>
              <a:rPr dirty="0"/>
              <a:t> </a:t>
            </a:r>
            <a:r>
              <a:rPr dirty="0" err="1"/>
              <a:t>stroom</a:t>
            </a:r>
            <a:endParaRPr lang="nl-NL" dirty="0"/>
          </a:p>
          <a:p>
            <a:endParaRPr lang="nl-NL" dirty="0"/>
          </a:p>
          <a:p>
            <a:r>
              <a:rPr lang="nl-NL" sz="1800" dirty="0"/>
              <a:t>Uit onderzoek van WISE, Natuur &amp; Milieu en de Consumentenbond</a:t>
            </a:r>
            <a:endParaRPr sz="1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529DBED-D610-4C18-BEF0-A930C0442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125" y="1999609"/>
            <a:ext cx="4993020" cy="462225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9F7A9B8-6EB9-55F5-E653-3649D9CDC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9" y="2629040"/>
            <a:ext cx="6560873" cy="3649815"/>
          </a:xfrm>
          <a:prstGeom prst="rect">
            <a:avLst/>
          </a:prstGeom>
        </p:spPr>
      </p:pic>
      <p:pic>
        <p:nvPicPr>
          <p:cNvPr id="2" name="Afbeelding 1" descr="Afbeelding met tekst, teken, vectorafbeeldingen&#10;&#10;Automatisch gegenereerde beschrijving">
            <a:extLst>
              <a:ext uri="{FF2B5EF4-FFF2-40B4-BE49-F238E27FC236}">
                <a16:creationId xmlns:a16="http://schemas.microsoft.com/office/drawing/2014/main" id="{53E9E5BD-7200-9CD7-4C0E-5E97D400E7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264" y="351076"/>
            <a:ext cx="1428964" cy="9811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el 1"/>
          <p:cNvSpPr txBox="1">
            <a:spLocks noGrp="1"/>
          </p:cNvSpPr>
          <p:nvPr>
            <p:ph type="title"/>
          </p:nvPr>
        </p:nvSpPr>
        <p:spPr>
          <a:xfrm>
            <a:off x="375133" y="742463"/>
            <a:ext cx="11360456" cy="763578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2B402D"/>
                </a:solidFill>
              </a:rPr>
              <a:t>Lokale </a:t>
            </a:r>
            <a:r>
              <a:rPr dirty="0" err="1">
                <a:solidFill>
                  <a:srgbClr val="2B402D"/>
                </a:solidFill>
              </a:rPr>
              <a:t>energiecoöperatie</a:t>
            </a:r>
            <a:r>
              <a:rPr lang="nl-NL" dirty="0">
                <a:solidFill>
                  <a:srgbClr val="2B402D"/>
                </a:solidFill>
              </a:rPr>
              <a:t>s</a:t>
            </a:r>
            <a:r>
              <a:rPr dirty="0">
                <a:solidFill>
                  <a:srgbClr val="2B402D"/>
                </a:solidFill>
              </a:rPr>
              <a:t> </a:t>
            </a:r>
          </a:p>
        </p:txBody>
      </p:sp>
      <p:sp>
        <p:nvSpPr>
          <p:cNvPr id="78" name="Titel 1"/>
          <p:cNvSpPr txBox="1"/>
          <p:nvPr/>
        </p:nvSpPr>
        <p:spPr>
          <a:xfrm>
            <a:off x="375133" y="1582329"/>
            <a:ext cx="11360456" cy="1723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895" tIns="121895" rIns="121895" bIns="121895">
            <a:spAutoFit/>
          </a:bodyPr>
          <a:lstStyle/>
          <a:p>
            <a:pPr defTabSz="1219159" hangingPunct="0">
              <a:defRPr sz="2000"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nl-NL" sz="2667" b="1" kern="0" dirty="0">
                <a:solidFill>
                  <a:srgbClr val="0FD861"/>
                </a:solidFill>
                <a:latin typeface="Montserrat"/>
                <a:sym typeface="Montserrat"/>
              </a:rPr>
              <a:t>Ruim 700 energie</a:t>
            </a:r>
            <a:r>
              <a:rPr sz="2667" b="1" kern="0" dirty="0" err="1">
                <a:solidFill>
                  <a:srgbClr val="0FD861"/>
                </a:solidFill>
                <a:latin typeface="Montserrat"/>
                <a:sym typeface="Montserrat"/>
              </a:rPr>
              <a:t>coöperaties</a:t>
            </a:r>
            <a:r>
              <a:rPr sz="2667" b="1" kern="0" dirty="0">
                <a:solidFill>
                  <a:srgbClr val="0FD861"/>
                </a:solidFill>
                <a:latin typeface="Montserrat"/>
                <a:sym typeface="Montserrat"/>
              </a:rPr>
              <a:t> in Nederland</a:t>
            </a:r>
            <a:r>
              <a:rPr lang="nl-NL" sz="2667" b="1" kern="0" dirty="0">
                <a:solidFill>
                  <a:srgbClr val="0FD861"/>
                </a:solidFill>
                <a:latin typeface="Montserrat"/>
                <a:sym typeface="Montserrat"/>
              </a:rPr>
              <a:t>, </a:t>
            </a:r>
            <a:r>
              <a:rPr lang="nl-NL" sz="3200" b="1" kern="0" dirty="0">
                <a:solidFill>
                  <a:srgbClr val="0FD861"/>
                </a:solidFill>
                <a:latin typeface="Montserrat"/>
                <a:sym typeface="Montserrat"/>
              </a:rPr>
              <a:t>143 daarvan bij Energie VanOns</a:t>
            </a:r>
            <a:endParaRPr sz="3200" b="1" kern="0" dirty="0">
              <a:solidFill>
                <a:srgbClr val="0FD861"/>
              </a:solidFill>
              <a:latin typeface="Montserrat"/>
              <a:sym typeface="Montserrat"/>
            </a:endParaRPr>
          </a:p>
          <a:p>
            <a:pPr defTabSz="1219159" hangingPunct="0">
              <a:defRPr sz="2400" b="1">
                <a:solidFill>
                  <a:srgbClr val="15602B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3200" b="1" kern="0" dirty="0">
                <a:solidFill>
                  <a:srgbClr val="15602B"/>
                </a:solidFill>
                <a:latin typeface="Montserrat"/>
                <a:sym typeface="Montserrat"/>
              </a:rPr>
              <a:t> </a:t>
            </a:r>
          </a:p>
        </p:txBody>
      </p:sp>
      <p:graphicFrame>
        <p:nvGraphicFramePr>
          <p:cNvPr id="79" name="Tabel 5"/>
          <p:cNvGraphicFramePr/>
          <p:nvPr/>
        </p:nvGraphicFramePr>
        <p:xfrm>
          <a:off x="451331" y="2906718"/>
          <a:ext cx="4229570" cy="2805610"/>
        </p:xfrm>
        <a:graphic>
          <a:graphicData uri="http://schemas.openxmlformats.org/drawingml/2006/table">
            <a:tbl>
              <a:tblPr firstRow="1" bandRow="1"/>
              <a:tblGrid>
                <a:gridCol w="1910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8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8158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 dirty="0" err="1">
                          <a:solidFill>
                            <a:schemeClr val="bg1"/>
                          </a:solidFill>
                        </a:rPr>
                        <a:t>Provincie</a:t>
                      </a:r>
                      <a:endParaRPr sz="1900" b="1" dirty="0">
                        <a:solidFill>
                          <a:schemeClr val="bg1"/>
                        </a:solidFill>
                      </a:endParaRPr>
                    </a:p>
                  </a:txBody>
                  <a:tcPr marL="60958" marR="60958" marT="60958" marB="60958" horzOverflow="overflow">
                    <a:solidFill>
                      <a:srgbClr val="2B402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 dirty="0" err="1">
                          <a:solidFill>
                            <a:schemeClr val="bg1"/>
                          </a:solidFill>
                        </a:rPr>
                        <a:t>Aantal</a:t>
                      </a:r>
                      <a:r>
                        <a:rPr sz="19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900" b="1" dirty="0" err="1">
                          <a:solidFill>
                            <a:schemeClr val="bg1"/>
                          </a:solidFill>
                        </a:rPr>
                        <a:t>coöperaties</a:t>
                      </a:r>
                      <a:endParaRPr sz="1900" b="1" dirty="0">
                        <a:solidFill>
                          <a:schemeClr val="bg1"/>
                        </a:solidFill>
                      </a:endParaRPr>
                    </a:p>
                  </a:txBody>
                  <a:tcPr marL="60958" marR="60958" marT="60958" marB="60958" horzOverflow="overflow">
                    <a:solidFill>
                      <a:srgbClr val="2B40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9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900"/>
                        <a:t>Friesland</a:t>
                      </a:r>
                    </a:p>
                  </a:txBody>
                  <a:tcPr marL="60958" marR="60958" marT="60958" marB="60958" horzOverflow="overflow">
                    <a:solidFill>
                      <a:srgbClr val="0FD86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nl-NL" sz="1900" dirty="0"/>
                        <a:t>61</a:t>
                      </a:r>
                      <a:endParaRPr sz="1900" dirty="0"/>
                    </a:p>
                  </a:txBody>
                  <a:tcPr marL="60958" marR="60958" marT="60958" marB="60958" horzOverflow="overflow">
                    <a:solidFill>
                      <a:srgbClr val="0FD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99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900"/>
                        <a:t>Groningen</a:t>
                      </a:r>
                    </a:p>
                  </a:txBody>
                  <a:tcPr marL="60958" marR="60958" marT="60958" marB="60958" horzOverflow="overflow">
                    <a:solidFill>
                      <a:srgbClr val="0FD86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nl-NL" sz="1900" dirty="0"/>
                        <a:t>50</a:t>
                      </a:r>
                      <a:endParaRPr sz="1900" dirty="0"/>
                    </a:p>
                  </a:txBody>
                  <a:tcPr marL="60958" marR="60958" marT="60958" marB="60958" horzOverflow="overflow">
                    <a:solidFill>
                      <a:srgbClr val="0FD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23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900"/>
                        <a:t>Drenthe</a:t>
                      </a:r>
                    </a:p>
                  </a:txBody>
                  <a:tcPr marL="60958" marR="60958" marT="60958" marB="60958" horzOverflow="overflow">
                    <a:solidFill>
                      <a:srgbClr val="0FD86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900" dirty="0"/>
                        <a:t>1</a:t>
                      </a:r>
                      <a:r>
                        <a:rPr lang="nl-NL" sz="1900" dirty="0"/>
                        <a:t>8</a:t>
                      </a:r>
                      <a:endParaRPr sz="1900" dirty="0"/>
                    </a:p>
                  </a:txBody>
                  <a:tcPr marL="60958" marR="60958" marT="60958" marB="60958" horzOverflow="overflow">
                    <a:solidFill>
                      <a:srgbClr val="0FD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99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nl-NL" sz="1900" dirty="0"/>
                        <a:t>O</a:t>
                      </a:r>
                      <a:r>
                        <a:rPr sz="1900" dirty="0" err="1"/>
                        <a:t>nafhankelijk</a:t>
                      </a:r>
                      <a:endParaRPr sz="1900" dirty="0"/>
                    </a:p>
                  </a:txBody>
                  <a:tcPr marL="60958" marR="60958" marT="60958" marB="60958" horzOverflow="overflow">
                    <a:solidFill>
                      <a:srgbClr val="0FD86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 u="sng"/>
                      </a:pPr>
                      <a:r>
                        <a:rPr lang="nl-NL" sz="1900" dirty="0"/>
                        <a:t>14</a:t>
                      </a:r>
                      <a:r>
                        <a:rPr sz="1900" dirty="0"/>
                        <a:t>   +</a:t>
                      </a:r>
                    </a:p>
                  </a:txBody>
                  <a:tcPr marL="60958" marR="60958" marT="60958" marB="60958" horzOverflow="overflow">
                    <a:solidFill>
                      <a:srgbClr val="0FD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99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900" b="1" dirty="0" err="1"/>
                        <a:t>Totaal</a:t>
                      </a:r>
                      <a:r>
                        <a:rPr sz="1900" b="1" dirty="0"/>
                        <a:t>:</a:t>
                      </a:r>
                    </a:p>
                  </a:txBody>
                  <a:tcPr marL="60958" marR="60958" marT="60958" marB="60958" horzOverflow="overflow">
                    <a:solidFill>
                      <a:srgbClr val="0FD86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900" b="1" dirty="0"/>
                        <a:t>1</a:t>
                      </a:r>
                      <a:r>
                        <a:rPr lang="nl-NL" sz="1900" b="1" dirty="0"/>
                        <a:t>43</a:t>
                      </a:r>
                      <a:endParaRPr sz="1900" b="1" dirty="0"/>
                    </a:p>
                  </a:txBody>
                  <a:tcPr marL="60958" marR="60958" marT="60958" marB="60958" horzOverflow="overflow">
                    <a:solidFill>
                      <a:srgbClr val="0FD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Afbeelding 2">
            <a:extLst>
              <a:ext uri="{FF2B5EF4-FFF2-40B4-BE49-F238E27FC236}">
                <a16:creationId xmlns:a16="http://schemas.microsoft.com/office/drawing/2014/main" id="{2BCB1A30-5000-4BF5-B0A0-37D0C46A9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71" t="29801" r="22411" b="25555"/>
          <a:stretch/>
        </p:blipFill>
        <p:spPr>
          <a:xfrm>
            <a:off x="4973874" y="2906717"/>
            <a:ext cx="6890448" cy="3061552"/>
          </a:xfrm>
          <a:prstGeom prst="rect">
            <a:avLst/>
          </a:prstGeom>
        </p:spPr>
      </p:pic>
      <p:pic>
        <p:nvPicPr>
          <p:cNvPr id="2" name="Afbeelding 1" descr="Afbeelding met tekst, teken, vectorafbeeldingen&#10;&#10;Automatisch gegenereerde beschrijving">
            <a:extLst>
              <a:ext uri="{FF2B5EF4-FFF2-40B4-BE49-F238E27FC236}">
                <a16:creationId xmlns:a16="http://schemas.microsoft.com/office/drawing/2014/main" id="{F959984B-56DC-0B5F-2D06-E60D5ED35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264" y="351076"/>
            <a:ext cx="1428964" cy="9811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1"/>
          <p:cNvSpPr txBox="1">
            <a:spLocks noGrp="1"/>
          </p:cNvSpPr>
          <p:nvPr>
            <p:ph type="title"/>
          </p:nvPr>
        </p:nvSpPr>
        <p:spPr>
          <a:xfrm>
            <a:off x="415772" y="593454"/>
            <a:ext cx="11360456" cy="763578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2522"/>
            </a:lvl1pPr>
          </a:lstStyle>
          <a:p>
            <a:r>
              <a:rPr sz="3200" dirty="0"/>
              <a:t>Wat </a:t>
            </a:r>
            <a:r>
              <a:rPr sz="3200" dirty="0" err="1"/>
              <a:t>maakt</a:t>
            </a:r>
            <a:r>
              <a:rPr sz="3200" dirty="0"/>
              <a:t> ons </a:t>
            </a:r>
            <a:r>
              <a:rPr sz="3200" dirty="0" err="1"/>
              <a:t>echt</a:t>
            </a:r>
            <a:r>
              <a:rPr sz="3200" dirty="0"/>
              <a:t> </a:t>
            </a:r>
            <a:r>
              <a:rPr sz="3200" dirty="0" err="1"/>
              <a:t>anders</a:t>
            </a:r>
            <a:r>
              <a:rPr sz="3200" dirty="0"/>
              <a:t>?</a:t>
            </a:r>
          </a:p>
        </p:txBody>
      </p:sp>
      <p:sp>
        <p:nvSpPr>
          <p:cNvPr id="72" name="Tijdelijke aanduiding voor tekst 2"/>
          <p:cNvSpPr txBox="1">
            <a:spLocks noGrp="1"/>
          </p:cNvSpPr>
          <p:nvPr>
            <p:ph type="body" sz="half" idx="1"/>
          </p:nvPr>
        </p:nvSpPr>
        <p:spPr>
          <a:xfrm>
            <a:off x="415772" y="1817793"/>
            <a:ext cx="11360456" cy="4446753"/>
          </a:xfrm>
          <a:prstGeom prst="rect">
            <a:avLst/>
          </a:prstGeom>
        </p:spPr>
        <p:txBody>
          <a:bodyPr lIns="91424" tIns="91424" rIns="91424" bIns="91424" anchor="t">
            <a:noAutofit/>
          </a:bodyPr>
          <a:lstStyle/>
          <a:p>
            <a:pPr marL="474980" indent="-316865" defTabSz="950943">
              <a:lnSpc>
                <a:spcPct val="150000"/>
              </a:lnSpc>
              <a:defRPr sz="1248"/>
            </a:pPr>
            <a:r>
              <a:rPr sz="2100" dirty="0"/>
              <a:t>Bij Greenchoice </a:t>
            </a:r>
            <a:r>
              <a:rPr lang="nl-NL" sz="2100" dirty="0"/>
              <a:t>gaat het geld </a:t>
            </a:r>
            <a:r>
              <a:rPr sz="2100" dirty="0" err="1"/>
              <a:t>naar</a:t>
            </a:r>
            <a:r>
              <a:rPr sz="2100" dirty="0"/>
              <a:t> de </a:t>
            </a:r>
            <a:r>
              <a:rPr sz="2100" dirty="0" err="1"/>
              <a:t>aandeelhouders</a:t>
            </a:r>
            <a:r>
              <a:rPr sz="2100" dirty="0"/>
              <a:t>.</a:t>
            </a:r>
            <a:endParaRPr lang="en-US" sz="2100" dirty="0"/>
          </a:p>
          <a:p>
            <a:pPr marL="474980" indent="-316865" defTabSz="950943">
              <a:lnSpc>
                <a:spcPct val="150000"/>
              </a:lnSpc>
              <a:defRPr sz="1248"/>
            </a:pPr>
            <a:r>
              <a:rPr sz="2100" dirty="0"/>
              <a:t>Bij Vandebron </a:t>
            </a:r>
            <a:r>
              <a:rPr lang="nl-NL" sz="2100" dirty="0"/>
              <a:t>gaat het geld </a:t>
            </a:r>
            <a:r>
              <a:rPr sz="2100" dirty="0"/>
              <a:t>naar de boer en de investeringsmaatschappij</a:t>
            </a:r>
            <a:endParaRPr lang="nl-NL" sz="2100" dirty="0"/>
          </a:p>
          <a:p>
            <a:pPr marL="474980" indent="-316865" defTabSz="950943">
              <a:lnSpc>
                <a:spcPct val="150000"/>
              </a:lnSpc>
              <a:defRPr sz="1248"/>
            </a:pPr>
            <a:endParaRPr sz="2133" dirty="0"/>
          </a:p>
          <a:p>
            <a:pPr marL="474980" indent="-316865" defTabSz="950943">
              <a:lnSpc>
                <a:spcPct val="150000"/>
              </a:lnSpc>
              <a:defRPr sz="1248"/>
            </a:pPr>
            <a:r>
              <a:rPr sz="2100" dirty="0"/>
              <a:t>Bij Energie </a:t>
            </a:r>
            <a:r>
              <a:rPr sz="2100" dirty="0" err="1"/>
              <a:t>VanOns</a:t>
            </a:r>
            <a:r>
              <a:rPr sz="2100" dirty="0"/>
              <a:t> </a:t>
            </a:r>
            <a:r>
              <a:rPr sz="2100" dirty="0" err="1"/>
              <a:t>gaat</a:t>
            </a:r>
            <a:r>
              <a:rPr sz="2100" dirty="0"/>
              <a:t> het geld </a:t>
            </a:r>
            <a:r>
              <a:rPr sz="2100" dirty="0" err="1"/>
              <a:t>terug</a:t>
            </a:r>
            <a:r>
              <a:rPr sz="2100" dirty="0"/>
              <a:t> </a:t>
            </a:r>
            <a:r>
              <a:rPr sz="2100" dirty="0" err="1"/>
              <a:t>naar</a:t>
            </a:r>
            <a:r>
              <a:rPr sz="2100" dirty="0"/>
              <a:t> de </a:t>
            </a:r>
            <a:r>
              <a:rPr lang="nl-NL" sz="2100" dirty="0"/>
              <a:t>lokale energie</a:t>
            </a:r>
            <a:r>
              <a:rPr sz="2100" dirty="0" err="1"/>
              <a:t>coöperaties</a:t>
            </a:r>
            <a:r>
              <a:rPr sz="2100" dirty="0"/>
              <a:t> </a:t>
            </a:r>
            <a:r>
              <a:rPr sz="2100" dirty="0" err="1"/>
              <a:t>en</a:t>
            </a:r>
            <a:r>
              <a:rPr sz="2100" dirty="0"/>
              <a:t> </a:t>
            </a:r>
            <a:r>
              <a:rPr sz="2100" dirty="0" err="1"/>
              <a:t>dus</a:t>
            </a:r>
            <a:r>
              <a:rPr sz="2100" dirty="0"/>
              <a:t> </a:t>
            </a:r>
            <a:r>
              <a:rPr sz="2100" dirty="0" err="1"/>
              <a:t>naar</a:t>
            </a:r>
            <a:r>
              <a:rPr sz="2100" dirty="0"/>
              <a:t> de burgers.</a:t>
            </a:r>
          </a:p>
          <a:p>
            <a:pPr marL="950595" lvl="1" indent="-316865" defTabSz="950943">
              <a:lnSpc>
                <a:spcPct val="150000"/>
              </a:lnSpc>
              <a:defRPr sz="1248"/>
            </a:pPr>
            <a:r>
              <a:rPr sz="2100" dirty="0"/>
              <a:t>75 euro per klant per jaar</a:t>
            </a:r>
            <a:endParaRPr lang="nl-NL" sz="2100" dirty="0"/>
          </a:p>
          <a:p>
            <a:pPr marL="633730" lvl="1" indent="0" defTabSz="950943">
              <a:lnSpc>
                <a:spcPct val="150000"/>
              </a:lnSpc>
              <a:buNone/>
              <a:defRPr sz="1248"/>
            </a:pPr>
            <a:endParaRPr lang="nl-NL" sz="2100" dirty="0"/>
          </a:p>
          <a:p>
            <a:pPr marL="633730" lvl="1" indent="0" defTabSz="950943">
              <a:lnSpc>
                <a:spcPct val="150000"/>
              </a:lnSpc>
              <a:buNone/>
              <a:defRPr sz="1248"/>
            </a:pPr>
            <a:r>
              <a:rPr lang="nl-NL" sz="2100" dirty="0"/>
              <a:t>Energie </a:t>
            </a:r>
            <a:r>
              <a:rPr lang="nl-NL" sz="2100" dirty="0" err="1"/>
              <a:t>VanOns</a:t>
            </a:r>
            <a:r>
              <a:rPr lang="nl-NL" sz="2100" dirty="0"/>
              <a:t> participeert in lokale en landelijke projecten: Buurtbestuurders, Buurtwarmte, Local4Local, </a:t>
            </a:r>
            <a:r>
              <a:rPr lang="nl-NL" sz="2100" dirty="0" err="1"/>
              <a:t>Cooperatieve</a:t>
            </a:r>
            <a:r>
              <a:rPr lang="nl-NL" sz="2100" dirty="0"/>
              <a:t> Energiebeurs, Kostprijs+</a:t>
            </a:r>
            <a:endParaRPr lang="nl-NL" dirty="0"/>
          </a:p>
          <a:p>
            <a:pPr marL="405130" indent="-380365" defTabSz="950943">
              <a:lnSpc>
                <a:spcPct val="150000"/>
              </a:lnSpc>
              <a:defRPr sz="1248"/>
            </a:pPr>
            <a:endParaRPr lang="nl-NL" sz="2100" dirty="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  <p:pic>
        <p:nvPicPr>
          <p:cNvPr id="2" name="Afbeelding 1" descr="Afbeelding met tekst, teken, vectorafbeeldingen&#10;&#10;Automatisch gegenereerde beschrijving">
            <a:extLst>
              <a:ext uri="{FF2B5EF4-FFF2-40B4-BE49-F238E27FC236}">
                <a16:creationId xmlns:a16="http://schemas.microsoft.com/office/drawing/2014/main" id="{0CC46C3A-D4A0-5E1F-48F0-64320A557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264" y="351076"/>
            <a:ext cx="1428964" cy="9811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hthoek 6"/>
          <p:cNvSpPr/>
          <p:nvPr/>
        </p:nvSpPr>
        <p:spPr>
          <a:xfrm>
            <a:off x="-214961" y="2411536"/>
            <a:ext cx="13294256" cy="3236163"/>
          </a:xfrm>
          <a:prstGeom prst="rect">
            <a:avLst/>
          </a:prstGeom>
          <a:solidFill>
            <a:srgbClr val="0FD861"/>
          </a:solidFill>
          <a:ln w="12700">
            <a:miter lim="400000"/>
          </a:ln>
        </p:spPr>
        <p:txBody>
          <a:bodyPr lIns="60957" rIns="60957" anchor="ctr"/>
          <a:lstStyle/>
          <a:p>
            <a:pPr algn="ctr" defTabSz="1219159" hangingPunct="0">
              <a:defRPr>
                <a:solidFill>
                  <a:srgbClr val="FFFFFF"/>
                </a:solidFill>
              </a:defRPr>
            </a:pPr>
            <a:endParaRPr sz="18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" name="Titel 1"/>
          <p:cNvSpPr txBox="1">
            <a:spLocks noGrp="1"/>
          </p:cNvSpPr>
          <p:nvPr>
            <p:ph type="title"/>
          </p:nvPr>
        </p:nvSpPr>
        <p:spPr>
          <a:xfrm>
            <a:off x="415772" y="593454"/>
            <a:ext cx="11360456" cy="763578"/>
          </a:xfrm>
          <a:prstGeom prst="rect">
            <a:avLst/>
          </a:prstGeom>
        </p:spPr>
        <p:txBody>
          <a:bodyPr/>
          <a:lstStyle/>
          <a:p>
            <a:r>
              <a:rPr dirty="0"/>
              <a:t>De ‘VanOns’ </a:t>
            </a:r>
            <a:r>
              <a:rPr dirty="0" err="1"/>
              <a:t>energiebeweging</a:t>
            </a:r>
            <a:endParaRPr dirty="0"/>
          </a:p>
        </p:txBody>
      </p:sp>
      <p:sp>
        <p:nvSpPr>
          <p:cNvPr id="85" name="Tijdelijke aanduiding voor tekst 2"/>
          <p:cNvSpPr txBox="1">
            <a:spLocks noGrp="1"/>
          </p:cNvSpPr>
          <p:nvPr>
            <p:ph type="body" idx="1"/>
          </p:nvPr>
        </p:nvSpPr>
        <p:spPr>
          <a:xfrm>
            <a:off x="415772" y="1536691"/>
            <a:ext cx="11360456" cy="4555061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87" name="Afbeelding 5" descr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6" y="2910950"/>
            <a:ext cx="2369247" cy="2145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Afbeelding 12" descr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272" y="2846405"/>
            <a:ext cx="2781411" cy="2268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D09DD78-2E32-3F7B-D8D6-C93999398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618" y="2910951"/>
            <a:ext cx="2545619" cy="2204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1E07FB4-0A7E-7828-BB84-2B371376A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959" y="2910950"/>
            <a:ext cx="2371035" cy="2145734"/>
          </a:xfrm>
          <a:prstGeom prst="rect">
            <a:avLst/>
          </a:prstGeom>
        </p:spPr>
      </p:pic>
      <p:pic>
        <p:nvPicPr>
          <p:cNvPr id="2" name="Afbeelding 1" descr="Afbeelding met tekst, teken, vectorafbeeldingen&#10;&#10;Automatisch gegenereerde beschrijving">
            <a:extLst>
              <a:ext uri="{FF2B5EF4-FFF2-40B4-BE49-F238E27FC236}">
                <a16:creationId xmlns:a16="http://schemas.microsoft.com/office/drawing/2014/main" id="{49B52C64-27F5-0EBC-0FC4-7275B5A426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264" y="351076"/>
            <a:ext cx="1428964" cy="9811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el 1"/>
          <p:cNvSpPr txBox="1">
            <a:spLocks noGrp="1"/>
          </p:cNvSpPr>
          <p:nvPr>
            <p:ph type="title"/>
          </p:nvPr>
        </p:nvSpPr>
        <p:spPr>
          <a:xfrm>
            <a:off x="622170" y="705417"/>
            <a:ext cx="8030433" cy="62677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2B402D"/>
                </a:solidFill>
              </a:rPr>
              <a:t>Afnemers van Energie VanOns</a:t>
            </a:r>
            <a:endParaRPr dirty="0">
              <a:solidFill>
                <a:srgbClr val="2B402D"/>
              </a:solidFill>
            </a:endParaRPr>
          </a:p>
        </p:txBody>
      </p:sp>
      <p:pic>
        <p:nvPicPr>
          <p:cNvPr id="11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18" y="5373307"/>
            <a:ext cx="2538930" cy="119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fbeelding 1" descr="Afbeelding met tekst, teken, vectorafbeeldingen&#10;&#10;Automatisch gegenereerde beschrijving">
            <a:extLst>
              <a:ext uri="{FF2B5EF4-FFF2-40B4-BE49-F238E27FC236}">
                <a16:creationId xmlns:a16="http://schemas.microsoft.com/office/drawing/2014/main" id="{3C876BFC-DDF0-C8ED-F08C-5F8A4B2ECE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264" y="351076"/>
            <a:ext cx="1428964" cy="981113"/>
          </a:xfrm>
          <a:prstGeom prst="rect">
            <a:avLst/>
          </a:prstGeom>
        </p:spPr>
      </p:pic>
      <p:pic>
        <p:nvPicPr>
          <p:cNvPr id="3" name="Afbeelding 6" descr="Afbeelding 6">
            <a:extLst>
              <a:ext uri="{FF2B5EF4-FFF2-40B4-BE49-F238E27FC236}">
                <a16:creationId xmlns:a16="http://schemas.microsoft.com/office/drawing/2014/main" id="{86219686-43FE-2457-7AE9-E068C7A9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856" y="5825975"/>
            <a:ext cx="2106665" cy="39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t-fryske-gea.png" descr="it-fryske-gea.png">
            <a:extLst>
              <a:ext uri="{FF2B5EF4-FFF2-40B4-BE49-F238E27FC236}">
                <a16:creationId xmlns:a16="http://schemas.microsoft.com/office/drawing/2014/main" id="{B31D5F86-B481-6B18-56BE-9B592F690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856" y="5394575"/>
            <a:ext cx="2358465" cy="372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Hotel de Walvisvaarder - Home | Facebook">
            <a:extLst>
              <a:ext uri="{FF2B5EF4-FFF2-40B4-BE49-F238E27FC236}">
                <a16:creationId xmlns:a16="http://schemas.microsoft.com/office/drawing/2014/main" id="{E4B4CAAD-4CF2-E074-24C2-D166E342A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320" y="5230195"/>
            <a:ext cx="1191559" cy="119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ogo_vvv_terschelling_GROOT - Surfvillage Terschelling">
            <a:extLst>
              <a:ext uri="{FF2B5EF4-FFF2-40B4-BE49-F238E27FC236}">
                <a16:creationId xmlns:a16="http://schemas.microsoft.com/office/drawing/2014/main" id="{86BFD30F-5CFE-4B41-FCDA-8FD0145DE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55" y="5427246"/>
            <a:ext cx="1029394" cy="74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2B50B1CC-5B59-D8B2-BCBE-2B73B52CEA2B}"/>
              </a:ext>
            </a:extLst>
          </p:cNvPr>
          <p:cNvSpPr txBox="1"/>
          <p:nvPr/>
        </p:nvSpPr>
        <p:spPr>
          <a:xfrm>
            <a:off x="3882387" y="2070554"/>
            <a:ext cx="228386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1219159" hangingPunct="0"/>
            <a:r>
              <a:rPr lang="nl-NL" sz="2400" kern="0" dirty="0">
                <a:solidFill>
                  <a:srgbClr val="000000"/>
                </a:solidFill>
                <a:latin typeface="Montserrat Medium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Kleinverbruik</a:t>
            </a:r>
            <a:r>
              <a:rPr lang="nl-NL" sz="2400" b="1" kern="0" dirty="0">
                <a:solidFill>
                  <a:srgbClr val="000000"/>
                </a:solidFill>
                <a:latin typeface="Montserrat Medium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nl-NL"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16" name="Tabel 15">
            <a:extLst>
              <a:ext uri="{FF2B5EF4-FFF2-40B4-BE49-F238E27FC236}">
                <a16:creationId xmlns:a16="http://schemas.microsoft.com/office/drawing/2014/main" id="{EC89D83B-8CBE-8A3D-E579-456C1DCF0CCD}"/>
              </a:ext>
            </a:extLst>
          </p:cNvPr>
          <p:cNvGraphicFramePr>
            <a:graphicFrameLocks noGrp="1"/>
          </p:cNvGraphicFramePr>
          <p:nvPr/>
        </p:nvGraphicFramePr>
        <p:xfrm>
          <a:off x="2248473" y="3334137"/>
          <a:ext cx="7835559" cy="1742667"/>
        </p:xfrm>
        <a:graphic>
          <a:graphicData uri="http://schemas.openxmlformats.org/drawingml/2006/table">
            <a:tbl>
              <a:tblPr firstRow="1" bandRow="1"/>
              <a:tblGrid>
                <a:gridCol w="1738440">
                  <a:extLst>
                    <a:ext uri="{9D8B030D-6E8A-4147-A177-3AD203B41FA5}">
                      <a16:colId xmlns:a16="http://schemas.microsoft.com/office/drawing/2014/main" val="2489643950"/>
                    </a:ext>
                  </a:extLst>
                </a:gridCol>
                <a:gridCol w="1848389">
                  <a:extLst>
                    <a:ext uri="{9D8B030D-6E8A-4147-A177-3AD203B41FA5}">
                      <a16:colId xmlns:a16="http://schemas.microsoft.com/office/drawing/2014/main" val="864977662"/>
                    </a:ext>
                  </a:extLst>
                </a:gridCol>
                <a:gridCol w="2178777">
                  <a:extLst>
                    <a:ext uri="{9D8B030D-6E8A-4147-A177-3AD203B41FA5}">
                      <a16:colId xmlns:a16="http://schemas.microsoft.com/office/drawing/2014/main" val="4262627189"/>
                    </a:ext>
                  </a:extLst>
                </a:gridCol>
                <a:gridCol w="2069953">
                  <a:extLst>
                    <a:ext uri="{9D8B030D-6E8A-4147-A177-3AD203B41FA5}">
                      <a16:colId xmlns:a16="http://schemas.microsoft.com/office/drawing/2014/main" val="2013742894"/>
                    </a:ext>
                  </a:extLst>
                </a:gridCol>
              </a:tblGrid>
              <a:tr h="407181">
                <a:tc>
                  <a:txBody>
                    <a:bodyPr/>
                    <a:lstStyle>
                      <a:lvl1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nl-NL" sz="1100" dirty="0"/>
                        <a:t>Consumenten</a:t>
                      </a:r>
                    </a:p>
                  </a:txBody>
                  <a:tcPr marL="64292" marR="64292" marT="32146" marB="32146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D860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dirty="0"/>
                        <a:t>ZZP en MKB</a:t>
                      </a:r>
                    </a:p>
                    <a:p>
                      <a:pPr algn="ctr"/>
                      <a:endParaRPr lang="nl-NL" sz="1100" dirty="0"/>
                    </a:p>
                  </a:txBody>
                  <a:tcPr marL="64292" marR="64292" marT="32146" marB="32146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D860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nl-NL" sz="1100" dirty="0"/>
                        <a:t>Groot MKB</a:t>
                      </a:r>
                    </a:p>
                  </a:txBody>
                  <a:tcPr marL="64292" marR="64292" marT="32146" marB="32146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D860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nl-NL" sz="1100" dirty="0"/>
                        <a:t>Gemeenten en Grootzakelijk</a:t>
                      </a:r>
                    </a:p>
                  </a:txBody>
                  <a:tcPr marL="64292" marR="64292" marT="32146" marB="32146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D860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672541"/>
                  </a:ext>
                </a:extLst>
              </a:tr>
              <a:tr h="1335486">
                <a:tc>
                  <a:txBody>
                    <a:bodyPr/>
                    <a:lstStyle>
                      <a:lvl1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285750" indent="-285750" algn="ctr">
                        <a:buFontTx/>
                        <a:buChar char="-"/>
                      </a:pPr>
                      <a:r>
                        <a:rPr lang="nl-NL" sz="1000" b="1" dirty="0"/>
                        <a:t>Woonhuizen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nl-NL" sz="1000" b="1" dirty="0"/>
                        <a:t>Garageboxen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nl-NL" sz="1000" b="1" dirty="0"/>
                        <a:t>Vakantiewoningen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nl-NL" sz="1000" b="1" dirty="0"/>
                        <a:t>Etc.</a:t>
                      </a:r>
                    </a:p>
                  </a:txBody>
                  <a:tcPr marL="64292" marR="64292" marT="32146" marB="32146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D860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285750" indent="-285750" algn="ctr">
                        <a:buFontTx/>
                        <a:buChar char="-"/>
                      </a:pPr>
                      <a:r>
                        <a:rPr lang="nl-NL" sz="1000" b="1" dirty="0"/>
                        <a:t>Kantoor aan huis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nl-NL" sz="1000" b="1" dirty="0"/>
                        <a:t>Bedrijfswoningen-/panden met laag verbruik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endParaRPr lang="nl-NL" sz="1000" b="1" dirty="0"/>
                    </a:p>
                    <a:p>
                      <a:pPr marL="0" indent="0" algn="ctr">
                        <a:buFontTx/>
                        <a:buNone/>
                      </a:pPr>
                      <a:endParaRPr lang="nl-NL" sz="1000" b="1" dirty="0"/>
                    </a:p>
                  </a:txBody>
                  <a:tcPr marL="64292" marR="64292" marT="32146" marB="32146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D860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285750" indent="-285750" algn="ctr">
                        <a:buFontTx/>
                        <a:buChar char="-"/>
                      </a:pPr>
                      <a:r>
                        <a:rPr lang="nl-NL" sz="1000" b="1" dirty="0"/>
                        <a:t>MKB bedrijven met veel verbruik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nl-NL" sz="1000" b="1" dirty="0"/>
                        <a:t>MKB bedrijven met veel objecten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nl-NL" sz="1000" b="1" dirty="0"/>
                        <a:t>Monumentale panden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nl-NL" sz="1000" b="1" dirty="0"/>
                        <a:t>Campings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endParaRPr lang="nl-NL" sz="1000" b="1" dirty="0"/>
                    </a:p>
                    <a:p>
                      <a:pPr marL="285750" indent="-285750" algn="ctr">
                        <a:buFontTx/>
                        <a:buChar char="-"/>
                      </a:pPr>
                      <a:endParaRPr lang="nl-NL" sz="1000" b="1" dirty="0"/>
                    </a:p>
                  </a:txBody>
                  <a:tcPr marL="64292" marR="64292" marT="32146" marB="32146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D860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1pPr>
                      <a:lvl2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2pPr>
                      <a:lvl3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3pPr>
                      <a:lvl4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4pPr>
                      <a:lvl5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5pPr>
                      <a:lvl6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6pPr>
                      <a:lvl7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7pPr>
                      <a:lvl8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8pPr>
                      <a:lvl9pPr marL="0" marR="0" indent="0" algn="r" defTabSz="173397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96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285750" indent="-285750" algn="ctr">
                        <a:buFontTx/>
                        <a:buChar char="-"/>
                      </a:pPr>
                      <a:r>
                        <a:rPr lang="nl-NL" sz="1000" b="1" dirty="0"/>
                        <a:t>Grootverbruikers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nl-NL" sz="1000" b="1" dirty="0"/>
                        <a:t>Grootverbruikersaansluiting stroom (&gt;3x80A)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nl-NL" sz="1000" b="1" dirty="0"/>
                        <a:t>Grootverbruikersaansluiting Gas (&gt;G25)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endParaRPr lang="nl-NL" sz="1000" b="1" dirty="0"/>
                    </a:p>
                    <a:p>
                      <a:pPr marL="285750" indent="-285750" algn="ctr">
                        <a:buFontTx/>
                        <a:buChar char="-"/>
                      </a:pPr>
                      <a:endParaRPr lang="nl-NL" sz="1000" b="1" dirty="0"/>
                    </a:p>
                    <a:p>
                      <a:pPr marL="285750" indent="-285750" algn="ctr">
                        <a:buFontTx/>
                        <a:buChar char="-"/>
                      </a:pPr>
                      <a:endParaRPr lang="nl-NL" sz="1000" b="1" dirty="0"/>
                    </a:p>
                  </a:txBody>
                  <a:tcPr marL="64292" marR="64292" marT="32146" marB="32146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D8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772279"/>
                  </a:ext>
                </a:extLst>
              </a:tr>
            </a:tbl>
          </a:graphicData>
        </a:graphic>
      </p:graphicFrame>
      <p:sp>
        <p:nvSpPr>
          <p:cNvPr id="17" name="Rechteraccolade 16">
            <a:extLst>
              <a:ext uri="{FF2B5EF4-FFF2-40B4-BE49-F238E27FC236}">
                <a16:creationId xmlns:a16="http://schemas.microsoft.com/office/drawing/2014/main" id="{4ABE2ED1-6AD6-8004-68C0-2C06304D9F69}"/>
              </a:ext>
            </a:extLst>
          </p:cNvPr>
          <p:cNvSpPr/>
          <p:nvPr/>
        </p:nvSpPr>
        <p:spPr>
          <a:xfrm rot="16200000">
            <a:off x="4799892" y="1201025"/>
            <a:ext cx="267882" cy="3678120"/>
          </a:xfrm>
          <a:prstGeom prst="rightBrace">
            <a:avLst/>
          </a:prstGeom>
          <a:noFill/>
          <a:ln w="25400" cap="flat">
            <a:solidFill>
              <a:srgbClr val="99CC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4291" tIns="32145" rIns="64291" bIns="32145" numCol="1" spcCol="38100" rtlCol="0" anchor="t">
            <a:noAutofit/>
          </a:bodyPr>
          <a:lstStyle/>
          <a:p>
            <a:pPr defTabSz="642915" latinLnBrk="1" hangingPunct="0"/>
            <a:endParaRPr lang="nl-NL" sz="1266" kern="0">
              <a:solidFill>
                <a:srgbClr val="000000"/>
              </a:solidFill>
              <a:latin typeface="Helvetica"/>
              <a:cs typeface="Helvetica"/>
              <a:sym typeface="Helvetica Light"/>
            </a:endParaRPr>
          </a:p>
        </p:txBody>
      </p:sp>
      <p:sp>
        <p:nvSpPr>
          <p:cNvPr id="18" name="Rechteraccolade 17">
            <a:extLst>
              <a:ext uri="{FF2B5EF4-FFF2-40B4-BE49-F238E27FC236}">
                <a16:creationId xmlns:a16="http://schemas.microsoft.com/office/drawing/2014/main" id="{70B1C908-6793-0FBB-E05B-0A016DEE6E67}"/>
              </a:ext>
            </a:extLst>
          </p:cNvPr>
          <p:cNvSpPr/>
          <p:nvPr/>
        </p:nvSpPr>
        <p:spPr>
          <a:xfrm rot="16200000">
            <a:off x="8063194" y="1785501"/>
            <a:ext cx="267882" cy="2509167"/>
          </a:xfrm>
          <a:prstGeom prst="rightBrace">
            <a:avLst/>
          </a:prstGeom>
          <a:noFill/>
          <a:ln w="25400" cap="flat">
            <a:solidFill>
              <a:srgbClr val="99CC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4291" tIns="32145" rIns="64291" bIns="32145" numCol="1" spcCol="38100" rtlCol="0" anchor="t">
            <a:noAutofit/>
          </a:bodyPr>
          <a:lstStyle/>
          <a:p>
            <a:pPr defTabSz="642915" latinLnBrk="1" hangingPunct="0"/>
            <a:endParaRPr lang="nl-NL" sz="1266" kern="0">
              <a:solidFill>
                <a:srgbClr val="000000"/>
              </a:solidFill>
              <a:latin typeface="Helvetica"/>
              <a:cs typeface="Helvetica"/>
              <a:sym typeface="Helvetica Light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2343583E-1DBE-FE48-C656-0BF25A1F1CFF}"/>
              </a:ext>
            </a:extLst>
          </p:cNvPr>
          <p:cNvSpPr txBox="1"/>
          <p:nvPr/>
        </p:nvSpPr>
        <p:spPr>
          <a:xfrm>
            <a:off x="7008082" y="1701279"/>
            <a:ext cx="2443637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1219159" hangingPunct="0"/>
            <a:r>
              <a:rPr lang="nl-NL" sz="2400" kern="0" dirty="0">
                <a:solidFill>
                  <a:srgbClr val="000000"/>
                </a:solidFill>
                <a:latin typeface="Montserrat Medium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Grootverbruik en </a:t>
            </a:r>
          </a:p>
          <a:p>
            <a:pPr algn="ctr" defTabSz="1219159" hangingPunct="0"/>
            <a:r>
              <a:rPr lang="nl-NL" sz="2400" kern="0" dirty="0">
                <a:solidFill>
                  <a:srgbClr val="000000"/>
                </a:solidFill>
                <a:latin typeface="Montserrat Medium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Multi-sites </a:t>
            </a:r>
            <a:endParaRPr lang="nl-NL" sz="24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4" descr="Picture 4">
            <a:extLst>
              <a:ext uri="{FF2B5EF4-FFF2-40B4-BE49-F238E27FC236}">
                <a16:creationId xmlns:a16="http://schemas.microsoft.com/office/drawing/2014/main" id="{1C2B2062-6CFE-B204-ED6A-0801CD99FA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6679" y="5394575"/>
            <a:ext cx="905040" cy="588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6" descr="Picture 6">
            <a:extLst>
              <a:ext uri="{FF2B5EF4-FFF2-40B4-BE49-F238E27FC236}">
                <a16:creationId xmlns:a16="http://schemas.microsoft.com/office/drawing/2014/main" id="{6822513A-7EA2-6025-E7BD-84991803FA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6679" y="6147410"/>
            <a:ext cx="1254130" cy="421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8" descr="Picture 8">
            <a:extLst>
              <a:ext uri="{FF2B5EF4-FFF2-40B4-BE49-F238E27FC236}">
                <a16:creationId xmlns:a16="http://schemas.microsoft.com/office/drawing/2014/main" id="{21CEE9C0-FA6A-310E-E8C4-287B187F00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3518" y="5373307"/>
            <a:ext cx="1002759" cy="5678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B54940-B500-FE1C-20FA-13730C1F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Realisatie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32EBFFE2-267A-B4D3-1FFD-DEEF88563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7426" y="2217132"/>
            <a:ext cx="5681964" cy="149364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ECEB439-B857-9FB7-E3A9-30F2AA2A4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426" y="3876062"/>
            <a:ext cx="5681964" cy="167654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047FA92-306E-FE34-1EA0-51E243CD9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854" y="2217132"/>
            <a:ext cx="6097" cy="340186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15852D9-7400-8B74-3738-4DF7F3456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067" y="2180552"/>
            <a:ext cx="5681964" cy="173751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A474F71-7D28-F5D8-827B-6005D9B96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067" y="4012897"/>
            <a:ext cx="460287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94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88089-1BFF-4E74-AF88-7099CEE8F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Klanten</a:t>
            </a:r>
            <a:r>
              <a:rPr lang="en-GB" dirty="0"/>
              <a:t> </a:t>
            </a:r>
            <a:r>
              <a:rPr lang="en-GB" dirty="0" err="1"/>
              <a:t>werven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de Energiecoöperatie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384C51A-44DA-4401-8A03-2DFCE1116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867" y="1602424"/>
            <a:ext cx="11360800" cy="5321200"/>
          </a:xfrm>
        </p:spPr>
        <p:txBody>
          <a:bodyPr/>
          <a:lstStyle/>
          <a:p>
            <a:pPr marL="186262" indent="0">
              <a:buNone/>
            </a:pPr>
            <a:endParaRPr lang="en-GB" dirty="0"/>
          </a:p>
          <a:p>
            <a:pPr marL="186262" indent="0">
              <a:buNone/>
            </a:pPr>
            <a:endParaRPr lang="en-GB" dirty="0"/>
          </a:p>
          <a:p>
            <a:pPr marL="186262" indent="0">
              <a:buNone/>
            </a:pPr>
            <a:endParaRPr lang="en-GB" dirty="0"/>
          </a:p>
          <a:p>
            <a:pPr marL="186262" indent="0">
              <a:buNone/>
            </a:pPr>
            <a:endParaRPr lang="en-GB" dirty="0"/>
          </a:p>
          <a:p>
            <a:pPr marL="186262" indent="0">
              <a:buNone/>
            </a:pPr>
            <a:endParaRPr lang="en-GB" dirty="0"/>
          </a:p>
          <a:p>
            <a:pPr marL="186262" indent="0">
              <a:buNone/>
            </a:pPr>
            <a:endParaRPr lang="en-GB" dirty="0"/>
          </a:p>
          <a:p>
            <a:pPr marL="186262" indent="0">
              <a:buNone/>
            </a:pPr>
            <a:endParaRPr lang="en-GB" dirty="0"/>
          </a:p>
          <a:p>
            <a:pPr marL="186262" indent="0">
              <a:buNone/>
            </a:pPr>
            <a:endParaRPr lang="en-GB" dirty="0"/>
          </a:p>
          <a:p>
            <a:pPr marL="186262" indent="0">
              <a:buNone/>
            </a:pPr>
            <a:endParaRPr lang="en-GB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3A419EB7-7D6D-47EC-8E68-A4BC99C5AA3A}"/>
              </a:ext>
            </a:extLst>
          </p:cNvPr>
          <p:cNvGraphicFramePr>
            <a:graphicFrameLocks noGrp="1"/>
          </p:cNvGraphicFramePr>
          <p:nvPr/>
        </p:nvGraphicFramePr>
        <p:xfrm>
          <a:off x="1867686" y="1536634"/>
          <a:ext cx="7798647" cy="22834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8380">
                  <a:extLst>
                    <a:ext uri="{9D8B030D-6E8A-4147-A177-3AD203B41FA5}">
                      <a16:colId xmlns:a16="http://schemas.microsoft.com/office/drawing/2014/main" val="3808816147"/>
                    </a:ext>
                  </a:extLst>
                </a:gridCol>
                <a:gridCol w="5520267">
                  <a:extLst>
                    <a:ext uri="{9D8B030D-6E8A-4147-A177-3AD203B41FA5}">
                      <a16:colId xmlns:a16="http://schemas.microsoft.com/office/drawing/2014/main" val="136187126"/>
                    </a:ext>
                  </a:extLst>
                </a:gridCol>
              </a:tblGrid>
              <a:tr h="480907">
                <a:tc gridSpan="2">
                  <a:txBody>
                    <a:bodyPr/>
                    <a:lstStyle/>
                    <a:p>
                      <a:r>
                        <a:rPr lang="nl-NL" sz="1500" dirty="0">
                          <a:effectLst/>
                        </a:rPr>
                        <a:t>Wederverkopersvergoeding per contractjaar 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>
                    <a:solidFill>
                      <a:srgbClr val="0064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018882"/>
                  </a:ext>
                </a:extLst>
              </a:tr>
              <a:tr h="341207">
                <a:tc>
                  <a:txBody>
                    <a:bodyPr/>
                    <a:lstStyle/>
                    <a:p>
                      <a:r>
                        <a:rPr lang="nl-NL" sz="1500" dirty="0">
                          <a:effectLst/>
                        </a:rPr>
                        <a:t>Type klant: 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>
                    <a:solidFill>
                      <a:srgbClr val="0FD86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500" b="1" dirty="0">
                          <a:solidFill>
                            <a:schemeClr val="bg1"/>
                          </a:solidFill>
                          <a:effectLst/>
                        </a:rPr>
                        <a:t>Wederverkopersvergoeding: </a:t>
                      </a:r>
                      <a:endParaRPr lang="nl-N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>
                    <a:solidFill>
                      <a:srgbClr val="0FD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18021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r>
                        <a:rPr lang="nl-NL" sz="1500">
                          <a:effectLst/>
                        </a:rPr>
                        <a:t>Klant voor stroom + gas 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>
                    <a:solidFill>
                      <a:srgbClr val="0FD86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500" b="1" dirty="0">
                          <a:solidFill>
                            <a:schemeClr val="bg1"/>
                          </a:solidFill>
                          <a:effectLst/>
                        </a:rPr>
                        <a:t>Een vergoeding van € 75,- inclusief btw </a:t>
                      </a:r>
                      <a:endParaRPr lang="nl-N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>
                    <a:solidFill>
                      <a:srgbClr val="0FD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373076"/>
                  </a:ext>
                </a:extLst>
              </a:tr>
              <a:tr h="458893">
                <a:tc>
                  <a:txBody>
                    <a:bodyPr/>
                    <a:lstStyle/>
                    <a:p>
                      <a:r>
                        <a:rPr lang="nl-NL" sz="1500">
                          <a:effectLst/>
                        </a:rPr>
                        <a:t>Klant voor alleen stroom 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>
                    <a:solidFill>
                      <a:srgbClr val="0FD86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500" b="1" dirty="0">
                          <a:solidFill>
                            <a:schemeClr val="bg1"/>
                          </a:solidFill>
                          <a:effectLst/>
                        </a:rPr>
                        <a:t>Een vergoeding van € 30,- inclusief btw </a:t>
                      </a:r>
                      <a:endParaRPr lang="nl-N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>
                    <a:solidFill>
                      <a:srgbClr val="0FD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844254"/>
                  </a:ext>
                </a:extLst>
              </a:tr>
              <a:tr h="562187">
                <a:tc>
                  <a:txBody>
                    <a:bodyPr/>
                    <a:lstStyle/>
                    <a:p>
                      <a:r>
                        <a:rPr lang="nl-NL" sz="1500" dirty="0">
                          <a:effectLst/>
                        </a:rPr>
                        <a:t>Klant voor alleen gas 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>
                    <a:solidFill>
                      <a:srgbClr val="0FD86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500" b="1" dirty="0">
                          <a:solidFill>
                            <a:schemeClr val="bg1"/>
                          </a:solidFill>
                          <a:effectLst/>
                        </a:rPr>
                        <a:t>Een vergoeding van € 30,- inclusief btw </a:t>
                      </a:r>
                      <a:endParaRPr lang="nl-N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 anchor="ctr">
                    <a:solidFill>
                      <a:srgbClr val="0FD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69957"/>
                  </a:ext>
                </a:extLst>
              </a:tr>
            </a:tbl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22EDC8D9-7A75-4D6B-9153-5CE2BD2569FE}"/>
              </a:ext>
            </a:extLst>
          </p:cNvPr>
          <p:cNvSpPr txBox="1"/>
          <p:nvPr/>
        </p:nvSpPr>
        <p:spPr>
          <a:xfrm>
            <a:off x="754743" y="4354285"/>
            <a:ext cx="10518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Door de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samenwerking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tussen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jullie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coöperatie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 Energie VanOns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zorgen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ervoor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zoveel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mogelijk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opbrengsten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die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worden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gemaakt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de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energiekringloop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terecht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komen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lokale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omgeving</a:t>
            </a: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Graag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kijken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samen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met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jullie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naar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gepaste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manier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om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samen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klanten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werven</a:t>
            </a: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86069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242D476-BC29-FABF-DCAE-0AF2BD3CA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67" y="1818714"/>
            <a:ext cx="4944746" cy="190182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E60850F-37A6-EA5A-E9F7-7CB7A96EA626}"/>
              </a:ext>
            </a:extLst>
          </p:cNvPr>
          <p:cNvSpPr txBox="1"/>
          <p:nvPr/>
        </p:nvSpPr>
        <p:spPr>
          <a:xfrm>
            <a:off x="5979504" y="598488"/>
            <a:ext cx="5725484" cy="4737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Agenda huishoudelijk gedeelte </a:t>
            </a:r>
            <a:endParaRPr lang="nl-NL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nl-N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Opening door voorzitter Adri Terlouw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nl-N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Jaarverslag 2022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nl-N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Financieel Jaarverslag 2022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nl-N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Verslag Kascommissie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nl-N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Informatie over lopende en komende projecten en de visie van waaruit we dat doen - Adri Terlouw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nl-N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Rondvraag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Sluiting om 20.00 uur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Pauze van 20.00 – 20.15 uur</a:t>
            </a:r>
            <a:endParaRPr lang="nl-NL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832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184D42-34B1-4779-9982-00B0FB4D0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Communicatie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9B8677-8133-4803-A998-603DE998A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48" y="1546393"/>
            <a:ext cx="11360803" cy="4555200"/>
          </a:xfrm>
        </p:spPr>
        <p:txBody>
          <a:bodyPr/>
          <a:lstStyle/>
          <a:p>
            <a:pPr marL="203193" indent="0">
              <a:buNone/>
            </a:pPr>
            <a:r>
              <a:rPr lang="en-GB" dirty="0"/>
              <a:t>Website</a:t>
            </a:r>
          </a:p>
          <a:p>
            <a:r>
              <a:rPr lang="en-GB" dirty="0" err="1"/>
              <a:t>Wederverkoperspagina</a:t>
            </a:r>
            <a:r>
              <a:rPr lang="en-GB" dirty="0"/>
              <a:t> op website Energie VanOns</a:t>
            </a:r>
          </a:p>
          <a:p>
            <a:r>
              <a:rPr lang="en-GB" dirty="0" err="1"/>
              <a:t>Foto</a:t>
            </a:r>
            <a:r>
              <a:rPr lang="en-GB" dirty="0"/>
              <a:t> + </a:t>
            </a:r>
            <a:r>
              <a:rPr lang="en-GB" dirty="0" err="1"/>
              <a:t>Verhaal</a:t>
            </a:r>
            <a:r>
              <a:rPr lang="en-GB" dirty="0"/>
              <a:t> over </a:t>
            </a:r>
            <a:r>
              <a:rPr lang="en-GB" dirty="0" err="1"/>
              <a:t>jullie</a:t>
            </a:r>
            <a:r>
              <a:rPr lang="en-GB" dirty="0"/>
              <a:t> Energiecoöperatie</a:t>
            </a:r>
          </a:p>
          <a:p>
            <a:endParaRPr lang="en-GB" dirty="0"/>
          </a:p>
          <a:p>
            <a:pPr marL="203193" indent="0">
              <a:buNone/>
            </a:pPr>
            <a:r>
              <a:rPr lang="en-GB" dirty="0"/>
              <a:t>Communicatie is </a:t>
            </a:r>
            <a:r>
              <a:rPr lang="en-GB" dirty="0" err="1"/>
              <a:t>Essentieël</a:t>
            </a:r>
            <a:r>
              <a:rPr lang="en-GB" dirty="0"/>
              <a:t> - </a:t>
            </a:r>
            <a:r>
              <a:rPr lang="en-GB" b="1" dirty="0" err="1"/>
              <a:t>Aanstellen</a:t>
            </a:r>
            <a:r>
              <a:rPr lang="en-GB" b="1" dirty="0"/>
              <a:t> </a:t>
            </a:r>
            <a:r>
              <a:rPr lang="en-GB" b="1" dirty="0" err="1"/>
              <a:t>verantwoordelijke</a:t>
            </a:r>
            <a:r>
              <a:rPr lang="en-GB" b="1" dirty="0"/>
              <a:t> </a:t>
            </a:r>
            <a:r>
              <a:rPr lang="en-GB" b="1" dirty="0" err="1"/>
              <a:t>voor</a:t>
            </a:r>
            <a:r>
              <a:rPr lang="en-GB" b="1" dirty="0"/>
              <a:t> </a:t>
            </a:r>
            <a:r>
              <a:rPr lang="en-GB" b="1" dirty="0" err="1"/>
              <a:t>communicatie</a:t>
            </a:r>
            <a:r>
              <a:rPr lang="en-GB" b="1" dirty="0"/>
              <a:t> </a:t>
            </a:r>
          </a:p>
          <a:p>
            <a:r>
              <a:rPr lang="en-GB" dirty="0"/>
              <a:t>Eigen website </a:t>
            </a:r>
            <a:r>
              <a:rPr lang="en-GB" dirty="0" err="1"/>
              <a:t>inrichten</a:t>
            </a:r>
            <a:r>
              <a:rPr lang="en-GB" dirty="0"/>
              <a:t> met knop/link </a:t>
            </a:r>
            <a:r>
              <a:rPr lang="en-GB" dirty="0" err="1"/>
              <a:t>naar</a:t>
            </a:r>
            <a:r>
              <a:rPr lang="en-GB" dirty="0"/>
              <a:t> de </a:t>
            </a:r>
            <a:r>
              <a:rPr lang="en-GB" dirty="0" err="1"/>
              <a:t>wederverkoperspagina</a:t>
            </a:r>
            <a:endParaRPr lang="en-GB" dirty="0"/>
          </a:p>
          <a:p>
            <a:r>
              <a:rPr lang="en-GB" dirty="0"/>
              <a:t>Social Media</a:t>
            </a:r>
          </a:p>
          <a:p>
            <a:r>
              <a:rPr lang="en-GB" dirty="0"/>
              <a:t>Artikel en </a:t>
            </a:r>
            <a:r>
              <a:rPr lang="en-GB" dirty="0" err="1"/>
              <a:t>Verhaal</a:t>
            </a:r>
            <a:r>
              <a:rPr lang="en-GB" dirty="0"/>
              <a:t> op </a:t>
            </a:r>
            <a:r>
              <a:rPr lang="en-GB" dirty="0" err="1"/>
              <a:t>onze</a:t>
            </a:r>
            <a:r>
              <a:rPr lang="en-GB" dirty="0"/>
              <a:t> website en socials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BEC44EC-9D04-22D8-BA23-21ED162BD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12" t="8553" r="31156" b="6793"/>
          <a:stretch/>
        </p:blipFill>
        <p:spPr>
          <a:xfrm>
            <a:off x="8736923" y="170568"/>
            <a:ext cx="3160336" cy="3895431"/>
          </a:xfrm>
          <a:prstGeom prst="rect">
            <a:avLst/>
          </a:prstGeom>
          <a:ln w="3175">
            <a:solidFill>
              <a:srgbClr val="2C402E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337B5C8-6E3A-2EE8-0DA7-850BBC480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07" t="8889" r="31250" b="5397"/>
          <a:stretch/>
        </p:blipFill>
        <p:spPr>
          <a:xfrm>
            <a:off x="8442797" y="2376577"/>
            <a:ext cx="3160336" cy="4102359"/>
          </a:xfrm>
          <a:prstGeom prst="rect">
            <a:avLst/>
          </a:prstGeom>
          <a:ln w="3175">
            <a:solidFill>
              <a:srgbClr val="2C402E"/>
            </a:solidFill>
          </a:ln>
        </p:spPr>
      </p:pic>
    </p:spTree>
    <p:extLst>
      <p:ext uri="{BB962C8B-B14F-4D97-AF65-F5344CB8AC3E}">
        <p14:creationId xmlns:p14="http://schemas.microsoft.com/office/powerpoint/2010/main" val="154743849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99EA0-EB77-B984-F9A7-D6FA17EC9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Van de Bron en de toeslag voor zonnepaneelhouders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4C0773-0631-BE46-42DC-AE1D45408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sz="2000" dirty="0"/>
              <a:t>Vaste </a:t>
            </a:r>
            <a:r>
              <a:rPr lang="nl-NL" sz="2000" dirty="0" err="1"/>
              <a:t>terugleveringskosten</a:t>
            </a:r>
            <a:endParaRPr lang="nl-NL" sz="2000" dirty="0"/>
          </a:p>
          <a:p>
            <a:r>
              <a:rPr lang="nl-NL" sz="2000" dirty="0"/>
              <a:t>Afhankelijk van hoeveelheid </a:t>
            </a:r>
            <a:r>
              <a:rPr lang="nl-NL" sz="2000" dirty="0" err="1"/>
              <a:t>teruglevering</a:t>
            </a:r>
            <a:endParaRPr lang="nl-NL" sz="2000" dirty="0"/>
          </a:p>
          <a:p>
            <a:r>
              <a:rPr lang="nl-NL" sz="2000" dirty="0"/>
              <a:t>Tussen 52 en 552 € per jaar</a:t>
            </a:r>
          </a:p>
          <a:p>
            <a:endParaRPr lang="nl-NL" sz="2000" dirty="0"/>
          </a:p>
          <a:p>
            <a:endParaRPr lang="nl-NL" sz="2000" dirty="0"/>
          </a:p>
          <a:p>
            <a:r>
              <a:rPr lang="nl-NL" sz="2000" b="1" dirty="0">
                <a:solidFill>
                  <a:srgbClr val="0FD861"/>
                </a:solidFill>
              </a:rPr>
              <a:t>Motivatie:</a:t>
            </a:r>
          </a:p>
          <a:p>
            <a:endParaRPr lang="nl-NL" sz="2000" dirty="0"/>
          </a:p>
          <a:p>
            <a:pPr marL="203193" indent="0">
              <a:buNone/>
            </a:pPr>
            <a:r>
              <a:rPr lang="nl-NL" sz="2000" dirty="0"/>
              <a:t>"We juichen de energietransitie toe, </a:t>
            </a:r>
          </a:p>
          <a:p>
            <a:pPr marL="203193" indent="0">
              <a:buNone/>
            </a:pPr>
            <a:r>
              <a:rPr lang="nl-NL" sz="2000" dirty="0"/>
              <a:t>maar zien dat door de toename van het aantal</a:t>
            </a:r>
          </a:p>
          <a:p>
            <a:pPr marL="203193" indent="0">
              <a:buNone/>
            </a:pPr>
            <a:r>
              <a:rPr lang="nl-NL" sz="2000" dirty="0"/>
              <a:t> zonnepanelen dat er steeds meer wordt </a:t>
            </a:r>
          </a:p>
          <a:p>
            <a:pPr marL="203193" indent="0">
              <a:buNone/>
            </a:pPr>
            <a:r>
              <a:rPr lang="nl-NL" sz="2000" dirty="0" err="1"/>
              <a:t>teruggeleverd</a:t>
            </a:r>
            <a:r>
              <a:rPr lang="nl-NL" sz="2000" dirty="0"/>
              <a:t> en de problemen steeds groter worden. </a:t>
            </a:r>
          </a:p>
          <a:p>
            <a:pPr marL="203193" indent="0">
              <a:buNone/>
            </a:pPr>
            <a:r>
              <a:rPr lang="nl-NL" sz="2000" dirty="0"/>
              <a:t>Dat leidt tot kosten, daarom doen we dit."</a:t>
            </a:r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DA0B4C0-7C71-AA7C-3ABB-719A7FF13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285" y="1629721"/>
            <a:ext cx="4654789" cy="436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8197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25015F-A5E4-6ED1-219E-60BAAA2F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99" y="3047200"/>
            <a:ext cx="11360803" cy="763601"/>
          </a:xfrm>
        </p:spPr>
        <p:txBody>
          <a:bodyPr lIns="91424" tIns="91424" rIns="91424" bIns="91424" anchor="t">
            <a:normAutofit fontScale="90000"/>
          </a:bodyPr>
          <a:lstStyle/>
          <a:p>
            <a:pPr algn="ctr"/>
            <a:r>
              <a:rPr lang="nl-NL" dirty="0"/>
              <a:t>Uit welke contractsoorten kunnen klanten kiezen?</a:t>
            </a:r>
          </a:p>
        </p:txBody>
      </p:sp>
      <p:pic>
        <p:nvPicPr>
          <p:cNvPr id="3" name="Afbeelding 2" descr="Afbeelding met tekst, teken, vectorafbeeldingen&#10;&#10;Automatisch gegenereerde beschrijving">
            <a:extLst>
              <a:ext uri="{FF2B5EF4-FFF2-40B4-BE49-F238E27FC236}">
                <a16:creationId xmlns:a16="http://schemas.microsoft.com/office/drawing/2014/main" id="{6A26B65F-43D8-6FE3-C2D3-1B854C6F8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21" y="5283489"/>
            <a:ext cx="1429008" cy="98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2840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BD9C-5149-1B62-43AF-0504B1C6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24" tIns="91424" rIns="91424" bIns="91424" anchor="t">
            <a:normAutofit/>
          </a:bodyPr>
          <a:lstStyle/>
          <a:p>
            <a:r>
              <a:rPr lang="en-US" dirty="0" err="1"/>
              <a:t>Contractenoverzicht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951BB-4617-3D4D-DA03-A4B94E4323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127F00A-DD1D-A4A7-7587-EF0DD5A3AC0E}"/>
              </a:ext>
            </a:extLst>
          </p:cNvPr>
          <p:cNvGraphicFramePr>
            <a:graphicFrameLocks noGrp="1"/>
          </p:cNvGraphicFramePr>
          <p:nvPr/>
        </p:nvGraphicFramePr>
        <p:xfrm>
          <a:off x="0" y="1593272"/>
          <a:ext cx="12192000" cy="4535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4163822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7571158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8788690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00080481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162351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716687122"/>
                    </a:ext>
                  </a:extLst>
                </a:gridCol>
              </a:tblGrid>
              <a:tr h="840114">
                <a:tc>
                  <a:txBody>
                    <a:bodyPr/>
                    <a:lstStyle/>
                    <a:p>
                      <a:r>
                        <a:rPr lang="en-US"/>
                        <a:t>Contractvormen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1 jaar vast contract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Model</a:t>
                      </a:r>
                      <a:br>
                        <a:rPr lang="en-US"/>
                      </a:br>
                      <a:r>
                        <a:rPr lang="en-US"/>
                        <a:t>contract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Coöperatief contract*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Variabel contract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Dynamisch contract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6588509"/>
                  </a:ext>
                </a:extLst>
              </a:tr>
              <a:tr h="840114">
                <a:tc>
                  <a:txBody>
                    <a:bodyPr/>
                    <a:lstStyle/>
                    <a:p>
                      <a:r>
                        <a:rPr lang="en-US"/>
                        <a:t>Prijsvastperiode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1 jaar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6 maanden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6 maanden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1 maand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Per uur (Stroom)</a:t>
                      </a:r>
                      <a:br>
                        <a:rPr lang="en-US"/>
                      </a:br>
                      <a:r>
                        <a:rPr lang="en-US"/>
                        <a:t>Per dag (Gas)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9069217"/>
                  </a:ext>
                </a:extLst>
              </a:tr>
              <a:tr h="483702">
                <a:tc>
                  <a:txBody>
                    <a:bodyPr/>
                    <a:lstStyle/>
                    <a:p>
                      <a:r>
                        <a:rPr lang="en-US"/>
                        <a:t>Prijszekerheid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✅✅✅✅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✅✅✅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✅✅✅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0596597"/>
                  </a:ext>
                </a:extLst>
              </a:tr>
              <a:tr h="483702">
                <a:tc>
                  <a:txBody>
                    <a:bodyPr/>
                    <a:lstStyle/>
                    <a:p>
                      <a:r>
                        <a:rPr lang="en-US"/>
                        <a:t>Flexibele tarieven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✅✅✅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✅✅✅✅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4824825"/>
                  </a:ext>
                </a:extLst>
              </a:tr>
              <a:tr h="483702">
                <a:tc>
                  <a:txBody>
                    <a:bodyPr/>
                    <a:lstStyle/>
                    <a:p>
                      <a:r>
                        <a:rPr lang="en-US"/>
                        <a:t>Gemakkelijk opzegbaar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✅✅✅✅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✅✅✅✅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✅✅✅✅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✅✅✅✅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3713490"/>
                  </a:ext>
                </a:extLst>
              </a:tr>
              <a:tr h="1247442">
                <a:tc>
                  <a:txBody>
                    <a:bodyPr/>
                    <a:lstStyle/>
                    <a:p>
                      <a:r>
                        <a:rPr lang="en-US"/>
                        <a:t>Opbrengsten worden lokaal besteed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✅✅✅✅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✅✅✅✅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✅✅✅✅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✅✅✅✅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✅✅✅✅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057198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B7D45E9-B0D0-9B25-DC2C-B38A56D1619B}"/>
              </a:ext>
            </a:extLst>
          </p:cNvPr>
          <p:cNvSpPr txBox="1"/>
          <p:nvPr/>
        </p:nvSpPr>
        <p:spPr>
          <a:xfrm>
            <a:off x="1364672" y="4632036"/>
            <a:ext cx="27432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hangingPunct="0"/>
            <a:endParaRPr lang="en-US" b="1" dirty="0"/>
          </a:p>
          <a:p>
            <a:pPr marL="0" marR="0" indent="0" defTabSz="91440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6007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8C11C2-7F94-0FE6-FA13-73514C94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8"/>
            <a:ext cx="10867752" cy="1269958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006422"/>
                </a:solidFill>
                <a:latin typeface="Manrope"/>
              </a:rPr>
              <a:t>Wat kunnen klanten van Energie VanOns nu kiezen? (1)</a:t>
            </a:r>
            <a:br>
              <a:rPr lang="nl-NL" sz="3600" dirty="0">
                <a:solidFill>
                  <a:srgbClr val="006422"/>
                </a:solidFill>
                <a:latin typeface="Manrope"/>
              </a:rPr>
            </a:br>
            <a:r>
              <a:rPr lang="nl-NL" sz="3600" dirty="0">
                <a:solidFill>
                  <a:srgbClr val="006422"/>
                </a:solidFill>
                <a:latin typeface="Manrope"/>
              </a:rPr>
              <a:t>VARIABEL MAANDCONTRACT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D64FE89-7720-4813-52C6-10D516ADF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271" y="1863326"/>
            <a:ext cx="6481590" cy="4028143"/>
          </a:xfrm>
        </p:spPr>
        <p:txBody>
          <a:bodyPr>
            <a:normAutofit/>
          </a:bodyPr>
          <a:lstStyle/>
          <a:p>
            <a:pPr marL="203193" indent="0">
              <a:buNone/>
            </a:pPr>
            <a:r>
              <a:rPr lang="nl-NL" b="1" dirty="0"/>
              <a:t>Variabel contract</a:t>
            </a:r>
          </a:p>
          <a:p>
            <a:r>
              <a:rPr lang="nl-NL" dirty="0"/>
              <a:t>Maandelijks wijzigende tarieven</a:t>
            </a:r>
          </a:p>
          <a:p>
            <a:r>
              <a:rPr lang="nl-NL" dirty="0"/>
              <a:t>Maandelijks opzegbaar</a:t>
            </a:r>
          </a:p>
          <a:p>
            <a:r>
              <a:rPr lang="nl-NL" dirty="0"/>
              <a:t>Geen opzegvergoeding (boete)</a:t>
            </a:r>
          </a:p>
          <a:p>
            <a:r>
              <a:rPr lang="nl-NL" dirty="0"/>
              <a:t>Opzegtermijn 30 dagen</a:t>
            </a:r>
          </a:p>
          <a:p>
            <a:r>
              <a:rPr lang="nl-NL" dirty="0"/>
              <a:t>Af te sluiten via het portaal</a:t>
            </a:r>
          </a:p>
        </p:txBody>
      </p:sp>
      <p:pic>
        <p:nvPicPr>
          <p:cNvPr id="4" name="Afbeelding 3" descr="Afbeelding met tekst, teken, vectorafbeeldingen&#10;&#10;Automatisch gegenereerde beschrijving">
            <a:extLst>
              <a:ext uri="{FF2B5EF4-FFF2-40B4-BE49-F238E27FC236}">
                <a16:creationId xmlns:a16="http://schemas.microsoft.com/office/drawing/2014/main" id="{743E8D9D-1B12-5C89-094F-E2E335EAA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21" y="5283489"/>
            <a:ext cx="1429008" cy="98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6506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16D5B2E9-B0E3-098D-3B9F-E5A9276CE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9" t="48056" r="3828" b="17778"/>
          <a:stretch/>
        </p:blipFill>
        <p:spPr>
          <a:xfrm>
            <a:off x="6871523" y="2939726"/>
            <a:ext cx="5248956" cy="10874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8C11C2-7F94-0FE6-FA13-73514C94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8"/>
            <a:ext cx="10867752" cy="1134536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006422"/>
                </a:solidFill>
                <a:latin typeface="Manrope"/>
              </a:rPr>
              <a:t>Wat kunnen klanten van Energie VanOns nu kiezen? (2)</a:t>
            </a:r>
            <a:br>
              <a:rPr lang="nl-NL" sz="3600" dirty="0">
                <a:solidFill>
                  <a:srgbClr val="006422"/>
                </a:solidFill>
                <a:latin typeface="Manrope"/>
              </a:rPr>
            </a:br>
            <a:r>
              <a:rPr lang="nl-NL" sz="3600" dirty="0">
                <a:solidFill>
                  <a:srgbClr val="006422"/>
                </a:solidFill>
                <a:latin typeface="Manrope"/>
              </a:rPr>
              <a:t>MODELCONTRACT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D64FE89-7720-4813-52C6-10D516ADF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024" y="1841434"/>
            <a:ext cx="6481590" cy="4028143"/>
          </a:xfrm>
        </p:spPr>
        <p:txBody>
          <a:bodyPr>
            <a:normAutofit/>
          </a:bodyPr>
          <a:lstStyle/>
          <a:p>
            <a:pPr marL="203193" indent="0">
              <a:buNone/>
            </a:pPr>
            <a:r>
              <a:rPr lang="nl-NL" b="1" dirty="0"/>
              <a:t>Model contract</a:t>
            </a:r>
          </a:p>
          <a:p>
            <a:r>
              <a:rPr lang="nl-NL" dirty="0"/>
              <a:t>Tarieven wijzigen elk halfjaar (op 1 januari en op 1 juli)</a:t>
            </a:r>
          </a:p>
          <a:p>
            <a:r>
              <a:rPr lang="nl-NL" dirty="0"/>
              <a:t>Maandelijks opzegbaar</a:t>
            </a:r>
          </a:p>
          <a:p>
            <a:r>
              <a:rPr lang="nl-NL" dirty="0"/>
              <a:t>Geen opzegvergoeding (boete)</a:t>
            </a:r>
          </a:p>
          <a:p>
            <a:r>
              <a:rPr lang="nl-NL" dirty="0"/>
              <a:t>Opzegtermijn van 30 dagen</a:t>
            </a:r>
          </a:p>
          <a:p>
            <a:r>
              <a:rPr lang="nl-NL" dirty="0"/>
              <a:t>Verplicht door ACM</a:t>
            </a:r>
          </a:p>
          <a:p>
            <a:r>
              <a:rPr lang="nl-NL" dirty="0"/>
              <a:t>Af te sluiten via klantenservice</a:t>
            </a:r>
          </a:p>
          <a:p>
            <a:pPr marL="203193" indent="0">
              <a:buNone/>
            </a:pPr>
            <a:endParaRPr lang="nl-NL" dirty="0"/>
          </a:p>
        </p:txBody>
      </p:sp>
      <p:pic>
        <p:nvPicPr>
          <p:cNvPr id="4" name="Afbeelding 3" descr="Afbeelding met tekst, teken, vectorafbeeldingen&#10;&#10;Automatisch gegenereerde beschrijving">
            <a:extLst>
              <a:ext uri="{FF2B5EF4-FFF2-40B4-BE49-F238E27FC236}">
                <a16:creationId xmlns:a16="http://schemas.microsoft.com/office/drawing/2014/main" id="{743E8D9D-1B12-5C89-094F-E2E335EAA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21" y="5283489"/>
            <a:ext cx="1429008" cy="981143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21C9B52C-72A7-7671-1A56-2A50C75EB82F}"/>
              </a:ext>
            </a:extLst>
          </p:cNvPr>
          <p:cNvCxnSpPr>
            <a:cxnSpLocks/>
          </p:cNvCxnSpPr>
          <p:nvPr/>
        </p:nvCxnSpPr>
        <p:spPr>
          <a:xfrm>
            <a:off x="7418897" y="3700732"/>
            <a:ext cx="4218138" cy="0"/>
          </a:xfrm>
          <a:prstGeom prst="line">
            <a:avLst/>
          </a:prstGeom>
          <a:noFill/>
          <a:ln w="25400" cap="flat">
            <a:solidFill>
              <a:srgbClr val="0FD861"/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C65532B8-59D1-1A90-E867-DFE05A45F215}"/>
              </a:ext>
            </a:extLst>
          </p:cNvPr>
          <p:cNvCxnSpPr/>
          <p:nvPr/>
        </p:nvCxnSpPr>
        <p:spPr>
          <a:xfrm>
            <a:off x="7427344" y="3605842"/>
            <a:ext cx="0" cy="163901"/>
          </a:xfrm>
          <a:prstGeom prst="line">
            <a:avLst/>
          </a:prstGeom>
          <a:noFill/>
          <a:ln w="25400" cap="flat">
            <a:solidFill>
              <a:srgbClr val="0FD86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A7ED8A3E-0DC1-6407-633C-99672D4643F5}"/>
              </a:ext>
            </a:extLst>
          </p:cNvPr>
          <p:cNvCxnSpPr/>
          <p:nvPr/>
        </p:nvCxnSpPr>
        <p:spPr>
          <a:xfrm>
            <a:off x="11637035" y="3618781"/>
            <a:ext cx="0" cy="163901"/>
          </a:xfrm>
          <a:prstGeom prst="line">
            <a:avLst/>
          </a:prstGeom>
          <a:noFill/>
          <a:ln w="25400" cap="flat">
            <a:solidFill>
              <a:srgbClr val="0FD86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06AB17AA-CE4B-44B4-8F12-22CDB76E3DA5}"/>
              </a:ext>
            </a:extLst>
          </p:cNvPr>
          <p:cNvSpPr txBox="1"/>
          <p:nvPr/>
        </p:nvSpPr>
        <p:spPr>
          <a:xfrm>
            <a:off x="7703388" y="3814263"/>
            <a:ext cx="80225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Arial"/>
              </a:rPr>
              <a:t>1 jul ‘23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598F1B9-BADA-4B0D-5E96-A320A648A055}"/>
              </a:ext>
            </a:extLst>
          </p:cNvPr>
          <p:cNvSpPr txBox="1"/>
          <p:nvPr/>
        </p:nvSpPr>
        <p:spPr>
          <a:xfrm>
            <a:off x="11235907" y="3814263"/>
            <a:ext cx="80225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Arial"/>
              </a:rPr>
              <a:t>1 juli ‘24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A157522-3E20-2B12-76AA-E6C9AA020146}"/>
              </a:ext>
            </a:extLst>
          </p:cNvPr>
          <p:cNvSpPr txBox="1"/>
          <p:nvPr/>
        </p:nvSpPr>
        <p:spPr>
          <a:xfrm>
            <a:off x="9287415" y="3814263"/>
            <a:ext cx="116672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Arial"/>
              </a:rPr>
              <a:t>1 januari ‘24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316B2AFB-5687-98A7-7AF9-1977E6960534}"/>
              </a:ext>
            </a:extLst>
          </p:cNvPr>
          <p:cNvCxnSpPr/>
          <p:nvPr/>
        </p:nvCxnSpPr>
        <p:spPr>
          <a:xfrm>
            <a:off x="9385540" y="3605842"/>
            <a:ext cx="0" cy="163901"/>
          </a:xfrm>
          <a:prstGeom prst="line">
            <a:avLst/>
          </a:prstGeom>
          <a:noFill/>
          <a:ln w="25400" cap="flat">
            <a:solidFill>
              <a:srgbClr val="0FD86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8587362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8C11C2-7F94-0FE6-FA13-73514C94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99" y="593367"/>
            <a:ext cx="11360803" cy="1008817"/>
          </a:xfrm>
        </p:spPr>
        <p:txBody>
          <a:bodyPr>
            <a:normAutofit fontScale="90000"/>
          </a:bodyPr>
          <a:lstStyle/>
          <a:p>
            <a:r>
              <a:rPr lang="nl-NL" sz="3600" dirty="0">
                <a:solidFill>
                  <a:srgbClr val="006422"/>
                </a:solidFill>
                <a:latin typeface="Manrope"/>
              </a:rPr>
              <a:t>Wat kunnen klanten van Energie VanOns nu kiezen? (3)</a:t>
            </a:r>
            <a:br>
              <a:rPr lang="nl-NL" sz="3600" dirty="0">
                <a:solidFill>
                  <a:srgbClr val="006422"/>
                </a:solidFill>
                <a:latin typeface="Manrope"/>
              </a:rPr>
            </a:br>
            <a:r>
              <a:rPr lang="nl-NL" sz="3600" dirty="0">
                <a:solidFill>
                  <a:srgbClr val="006422"/>
                </a:solidFill>
                <a:latin typeface="Manrope"/>
              </a:rPr>
              <a:t>buitenbeentje: DYNAMISCH CONTRACT</a:t>
            </a:r>
            <a:br>
              <a:rPr lang="nl-NL" sz="3600" dirty="0">
                <a:solidFill>
                  <a:srgbClr val="006422"/>
                </a:solidFill>
                <a:latin typeface="Manrope"/>
              </a:rPr>
            </a:br>
            <a:br>
              <a:rPr lang="nl-NL" sz="3600" dirty="0">
                <a:solidFill>
                  <a:srgbClr val="006422"/>
                </a:solidFill>
                <a:latin typeface="Manrope"/>
              </a:rPr>
            </a:br>
            <a:endParaRPr lang="nl-NL" sz="3600" dirty="0">
              <a:solidFill>
                <a:srgbClr val="006422"/>
              </a:solidFill>
              <a:latin typeface="Manrope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D64FE89-7720-4813-52C6-10D516ADFC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812773" lvl="1" indent="0">
              <a:buNone/>
            </a:pPr>
            <a:endParaRPr lang="nl-NL" dirty="0"/>
          </a:p>
          <a:p>
            <a:pPr marL="203193" indent="0">
              <a:buNone/>
            </a:pPr>
            <a:r>
              <a:rPr lang="nl-NL" sz="1800" b="1" dirty="0"/>
              <a:t>Dynamisch contract</a:t>
            </a:r>
          </a:p>
          <a:p>
            <a:endParaRPr lang="nl-NL" dirty="0"/>
          </a:p>
          <a:p>
            <a:r>
              <a:rPr lang="nl-NL" dirty="0"/>
              <a:t>White-label Energy Zero</a:t>
            </a:r>
          </a:p>
          <a:p>
            <a:pPr lvl="1"/>
            <a:r>
              <a:rPr lang="nl-NL" dirty="0"/>
              <a:t>Tarieven stroom per uur</a:t>
            </a:r>
          </a:p>
          <a:p>
            <a:pPr lvl="1"/>
            <a:r>
              <a:rPr lang="nl-NL" dirty="0"/>
              <a:t>Tarieven gas per dag</a:t>
            </a:r>
          </a:p>
          <a:p>
            <a:pPr lvl="1"/>
            <a:r>
              <a:rPr lang="nl-NL" dirty="0"/>
              <a:t>Prijzen dag van te voren bekend</a:t>
            </a:r>
          </a:p>
          <a:p>
            <a:pPr lvl="1"/>
            <a:r>
              <a:rPr lang="nl-NL" dirty="0"/>
              <a:t>Af te sluiten via portal</a:t>
            </a:r>
          </a:p>
          <a:p>
            <a:pPr lvl="1"/>
            <a:endParaRPr lang="nl-NL" dirty="0"/>
          </a:p>
          <a:p>
            <a:pPr marL="609579" marR="0" lvl="0" indent="-406386" algn="l" defTabSz="1219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"/>
              <a:buChar char="●"/>
              <a:tabLst/>
              <a:defRPr/>
            </a:pPr>
            <a:r>
              <a:rPr lang="nl-NL" dirty="0"/>
              <a:t>Alleen voor kleinverbruikers</a:t>
            </a:r>
          </a:p>
          <a:p>
            <a:pPr lvl="1"/>
            <a:r>
              <a:rPr lang="nl-NL" dirty="0"/>
              <a:t>Aansluitcapaciteit tot 3x80A (elektriciteit) </a:t>
            </a:r>
          </a:p>
          <a:p>
            <a:pPr lvl="1"/>
            <a:r>
              <a:rPr lang="nl-NL" dirty="0"/>
              <a:t>Aansluitcapaciteit tot G25 (gas)</a:t>
            </a:r>
          </a:p>
          <a:p>
            <a:pPr marL="812773" lvl="1" indent="0">
              <a:buNone/>
            </a:pPr>
            <a:endParaRPr lang="nl-NL" dirty="0"/>
          </a:p>
          <a:p>
            <a:r>
              <a:rPr lang="nl-NL" dirty="0"/>
              <a:t>Interessant voor mensen die proactief zijn met energieverbruik</a:t>
            </a:r>
          </a:p>
        </p:txBody>
      </p:sp>
      <p:pic>
        <p:nvPicPr>
          <p:cNvPr id="2050" name="Picture 2" descr="EnergyZero | Alles over energieleverancier EnergyZero">
            <a:extLst>
              <a:ext uri="{FF2B5EF4-FFF2-40B4-BE49-F238E27FC236}">
                <a16:creationId xmlns:a16="http://schemas.microsoft.com/office/drawing/2014/main" id="{F200FBC2-4BDB-2FE1-C54B-0B1C3E3D2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307" y="5816383"/>
            <a:ext cx="1690385" cy="4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tekst, teken, vectorafbeeldingen&#10;&#10;Automatisch gegenereerde beschrijving">
            <a:extLst>
              <a:ext uri="{FF2B5EF4-FFF2-40B4-BE49-F238E27FC236}">
                <a16:creationId xmlns:a16="http://schemas.microsoft.com/office/drawing/2014/main" id="{BFE1732D-9209-1206-809E-056C7442B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695" y="5819026"/>
            <a:ext cx="892004" cy="61244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8F3E14A-AE51-EEAA-6B2F-BC308A19D1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12" t="15849" r="26769" b="16352"/>
          <a:stretch/>
        </p:blipFill>
        <p:spPr>
          <a:xfrm>
            <a:off x="7436925" y="1602185"/>
            <a:ext cx="3847381" cy="30813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132952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8C11C2-7F94-0FE6-FA13-73514C94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99" y="573048"/>
            <a:ext cx="11360803" cy="763601"/>
          </a:xfrm>
        </p:spPr>
        <p:txBody>
          <a:bodyPr lIns="91424" tIns="91424" rIns="91424" bIns="91424" anchor="t">
            <a:normAutofit fontScale="90000"/>
          </a:bodyPr>
          <a:lstStyle/>
          <a:p>
            <a:r>
              <a:rPr lang="nl-NL" sz="3600" dirty="0">
                <a:solidFill>
                  <a:srgbClr val="006422"/>
                </a:solidFill>
                <a:latin typeface="Manrope"/>
              </a:rPr>
              <a:t>Op veler verzoek: het 1 JAAR VAST contract heringevoerd op 1 juli  (4)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D64FE89-7720-4813-52C6-10D516ADF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599" y="1536633"/>
            <a:ext cx="11360803" cy="5209223"/>
          </a:xfrm>
        </p:spPr>
        <p:txBody>
          <a:bodyPr lIns="91424" tIns="91424" rIns="91424" bIns="91424" anchor="t">
            <a:normAutofit/>
          </a:bodyPr>
          <a:lstStyle/>
          <a:p>
            <a:pPr marL="812165" lvl="1" indent="0">
              <a:buNone/>
            </a:pPr>
            <a:endParaRPr lang="nl-NL" dirty="0"/>
          </a:p>
          <a:p>
            <a:pPr marL="608965" indent="-405765"/>
            <a:r>
              <a:rPr lang="nl-NL" b="1" dirty="0"/>
              <a:t>1-jaar-vast  </a:t>
            </a:r>
          </a:p>
          <a:p>
            <a:pPr marL="1218565" lvl="1" indent="-405765"/>
            <a:r>
              <a:rPr lang="nl-NL" dirty="0"/>
              <a:t>Vaste looptijd</a:t>
            </a:r>
          </a:p>
          <a:p>
            <a:pPr marL="1218565" lvl="1" indent="-405765"/>
            <a:r>
              <a:rPr lang="nl-NL" dirty="0"/>
              <a:t>Vaste tarieven </a:t>
            </a:r>
          </a:p>
          <a:p>
            <a:pPr marL="1218565" lvl="1" indent="-405765"/>
            <a:r>
              <a:rPr lang="nl-NL" dirty="0"/>
              <a:t>Contract kan alleen worden opgezegd tegen betaling opzegvergoeding</a:t>
            </a:r>
          </a:p>
          <a:p>
            <a:pPr marL="1218565" lvl="1" indent="-405765"/>
            <a:r>
              <a:rPr lang="nl-NL" dirty="0"/>
              <a:t>Automatisch over op variabel wanneer contract niet wordt verlengd</a:t>
            </a:r>
          </a:p>
          <a:p>
            <a:pPr marL="812165" lvl="1" indent="0">
              <a:buNone/>
            </a:pPr>
            <a:endParaRPr lang="nl-NL" dirty="0"/>
          </a:p>
          <a:p>
            <a:pPr marL="608965" indent="-405765"/>
            <a:endParaRPr lang="nl-NL" dirty="0"/>
          </a:p>
        </p:txBody>
      </p:sp>
      <p:pic>
        <p:nvPicPr>
          <p:cNvPr id="4" name="Afbeelding 3" descr="Afbeelding met tekst, teken, vectorafbeeldingen&#10;&#10;Automatisch gegenereerde beschrijving">
            <a:extLst>
              <a:ext uri="{FF2B5EF4-FFF2-40B4-BE49-F238E27FC236}">
                <a16:creationId xmlns:a16="http://schemas.microsoft.com/office/drawing/2014/main" id="{0732FC73-CFB8-9CD1-F0EA-04BDD1B7E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21" y="5283489"/>
            <a:ext cx="1429008" cy="98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4606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8C11C2-7F94-0FE6-FA13-73514C94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99" y="593368"/>
            <a:ext cx="11360803" cy="1245592"/>
          </a:xfrm>
        </p:spPr>
        <p:txBody>
          <a:bodyPr lIns="91424" tIns="91424" rIns="91424" bIns="91424" anchor="t">
            <a:normAutofit/>
          </a:bodyPr>
          <a:lstStyle/>
          <a:p>
            <a:r>
              <a:rPr lang="nl-NL" sz="3600" dirty="0">
                <a:solidFill>
                  <a:srgbClr val="006422"/>
                </a:solidFill>
                <a:latin typeface="Manrope"/>
              </a:rPr>
              <a:t>En straks: Coöperatief de winter door! (5)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D64FE89-7720-4813-52C6-10D516ADF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599" y="1536633"/>
            <a:ext cx="11360803" cy="5209223"/>
          </a:xfrm>
        </p:spPr>
        <p:txBody>
          <a:bodyPr lIns="91424" tIns="91424" rIns="91424" bIns="91424" anchor="t">
            <a:normAutofit fontScale="92500" lnSpcReduction="20000"/>
          </a:bodyPr>
          <a:lstStyle/>
          <a:p>
            <a:pPr marL="812165" lvl="1" indent="0">
              <a:buNone/>
            </a:pPr>
            <a:endParaRPr lang="nl-NL" dirty="0"/>
          </a:p>
          <a:p>
            <a:pPr marL="608965" indent="-405765"/>
            <a:r>
              <a:rPr lang="nl-NL" b="1" dirty="0"/>
              <a:t>Coöperatief alternatief voor modelcontract</a:t>
            </a:r>
          </a:p>
          <a:p>
            <a:pPr marL="1218565" lvl="1" indent="-405765"/>
            <a:r>
              <a:rPr lang="nl-NL" dirty="0"/>
              <a:t>Half jaar vast</a:t>
            </a:r>
          </a:p>
          <a:p>
            <a:pPr marL="1218565" lvl="1" indent="-405765"/>
            <a:r>
              <a:rPr lang="nl-NL" dirty="0"/>
              <a:t>Vaste tarieven </a:t>
            </a:r>
          </a:p>
          <a:p>
            <a:pPr marL="1218565" lvl="1" indent="-405765"/>
            <a:r>
              <a:rPr lang="nl-NL" dirty="0" err="1"/>
              <a:t>Maandeljjks</a:t>
            </a:r>
            <a:r>
              <a:rPr lang="nl-NL" dirty="0"/>
              <a:t> opzegbaar</a:t>
            </a:r>
          </a:p>
          <a:p>
            <a:pPr marL="1218565" lvl="1" indent="-405765"/>
            <a:r>
              <a:rPr lang="nl-NL" dirty="0"/>
              <a:t>Contract wordt alleen via coöperaties aangeboden</a:t>
            </a:r>
          </a:p>
          <a:p>
            <a:pPr marL="1218565" lvl="1" indent="-405765"/>
            <a:r>
              <a:rPr lang="nl-NL" dirty="0"/>
              <a:t>Aantrekkelijker geprijsd dan modelcontract + hogere </a:t>
            </a:r>
            <a:r>
              <a:rPr lang="nl-NL" dirty="0" err="1"/>
              <a:t>terugleververgoeding</a:t>
            </a:r>
            <a:endParaRPr lang="nl-NL" dirty="0"/>
          </a:p>
          <a:p>
            <a:pPr marL="1218565" lvl="1" indent="-405765"/>
            <a:r>
              <a:rPr lang="nl-NL" dirty="0"/>
              <a:t>Automatisch verlengd, geen gedoe </a:t>
            </a:r>
          </a:p>
          <a:p>
            <a:pPr marL="1218565" lvl="1" indent="-405765"/>
            <a:endParaRPr lang="nl-NL" dirty="0"/>
          </a:p>
          <a:p>
            <a:pPr marL="1218565" lvl="1" indent="-405765"/>
            <a:endParaRPr lang="nl-NL" dirty="0"/>
          </a:p>
          <a:p>
            <a:pPr marL="812165" lvl="1" indent="0">
              <a:buNone/>
            </a:pPr>
            <a:endParaRPr lang="nl-NL" dirty="0"/>
          </a:p>
          <a:p>
            <a:pPr marL="608965" indent="-405765"/>
            <a:r>
              <a:rPr lang="nl-NL" b="1" dirty="0"/>
              <a:t>Actiekortingen op 1 jaar vast contract</a:t>
            </a:r>
            <a:endParaRPr lang="en-US" dirty="0"/>
          </a:p>
          <a:p>
            <a:pPr marL="1218565" lvl="1" indent="-405765"/>
            <a:r>
              <a:rPr lang="nl-NL" dirty="0"/>
              <a:t>1 jaar vaste tarieven</a:t>
            </a:r>
            <a:endParaRPr lang="en-US" dirty="0"/>
          </a:p>
          <a:p>
            <a:pPr marL="1218565" lvl="1" indent="-405765"/>
            <a:r>
              <a:rPr lang="nl-NL" dirty="0"/>
              <a:t>Contractkorting wordt alleen via coöperaties aangeboden</a:t>
            </a:r>
            <a:endParaRPr lang="en-US" dirty="0"/>
          </a:p>
          <a:p>
            <a:pPr marL="1218565" lvl="1" indent="-405765"/>
            <a:r>
              <a:rPr lang="nl-NL" dirty="0"/>
              <a:t>LET OP: opzegboetes</a:t>
            </a:r>
            <a:endParaRPr lang="en-US" dirty="0"/>
          </a:p>
          <a:p>
            <a:pPr marL="1218565" lvl="1" indent="-405765"/>
            <a:endParaRPr lang="nl-NL" dirty="0"/>
          </a:p>
          <a:p>
            <a:pPr marL="608965" indent="-405765"/>
            <a:endParaRPr lang="nl-NL" dirty="0"/>
          </a:p>
        </p:txBody>
      </p:sp>
      <p:pic>
        <p:nvPicPr>
          <p:cNvPr id="4" name="Afbeelding 3" descr="Afbeelding met tekst, teken, vectorafbeeldingen&#10;&#10;Automatisch gegenereerde beschrijving">
            <a:extLst>
              <a:ext uri="{FF2B5EF4-FFF2-40B4-BE49-F238E27FC236}">
                <a16:creationId xmlns:a16="http://schemas.microsoft.com/office/drawing/2014/main" id="{0732FC73-CFB8-9CD1-F0EA-04BDD1B7E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21" y="5283489"/>
            <a:ext cx="1429008" cy="98114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4A007E7-F1FB-2747-4E6E-E2EAB473FD97}"/>
              </a:ext>
            </a:extLst>
          </p:cNvPr>
          <p:cNvSpPr txBox="1"/>
          <p:nvPr/>
        </p:nvSpPr>
        <p:spPr>
          <a:xfrm flipV="1">
            <a:off x="290649" y="4047206"/>
            <a:ext cx="6896388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812165" marR="0" lvl="1" indent="0" algn="l" defTabSz="1219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"/>
              <a:buNone/>
              <a:tabLst/>
              <a:defRPr/>
            </a:pPr>
            <a:endParaRPr lang="nl-NL" sz="1600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2330901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ED277A-A185-186F-69A9-3351C1C8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Toekomst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van Energie VanOns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i="1" dirty="0">
                <a:latin typeface="+mj-lt"/>
              </a:rPr>
              <a:t>Het L</a:t>
            </a:r>
            <a:r>
              <a:rPr lang="en-US" sz="32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ocal4Local-project:</a:t>
            </a:r>
            <a:br>
              <a:rPr lang="en-US" sz="32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lokaal</a:t>
            </a:r>
            <a:r>
              <a:rPr lang="en-US" sz="32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leveren</a:t>
            </a:r>
            <a:r>
              <a:rPr lang="en-US" sz="32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tegen</a:t>
            </a:r>
            <a:r>
              <a:rPr lang="en-US" sz="32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Kostprijs</a:t>
            </a:r>
            <a:r>
              <a:rPr lang="en-US" sz="3200" i="1" dirty="0">
                <a:latin typeface="+mj-lt"/>
              </a:rPr>
              <a:t>-+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FAFAAB3-6BB1-778F-A4CA-CFECFD036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311" y="1112924"/>
            <a:ext cx="6400659" cy="461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70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836FB322-207F-21E7-453B-0F85F8C72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303" y="1119116"/>
            <a:ext cx="5749701" cy="2213635"/>
          </a:xfrm>
          <a:prstGeom prst="rect">
            <a:avLst/>
          </a:prstGeom>
        </p:spPr>
      </p:pic>
      <p:sp>
        <p:nvSpPr>
          <p:cNvPr id="16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F55D0E9-F8D0-0846-73EB-8C29DFF1A918}"/>
              </a:ext>
            </a:extLst>
          </p:cNvPr>
          <p:cNvSpPr txBox="1"/>
          <p:nvPr/>
        </p:nvSpPr>
        <p:spPr>
          <a:xfrm>
            <a:off x="1289304" y="3429000"/>
            <a:ext cx="8921672" cy="17133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Jaarverslag 2022</a:t>
            </a:r>
          </a:p>
        </p:txBody>
      </p:sp>
    </p:spTree>
    <p:extLst>
      <p:ext uri="{BB962C8B-B14F-4D97-AF65-F5344CB8AC3E}">
        <p14:creationId xmlns:p14="http://schemas.microsoft.com/office/powerpoint/2010/main" val="1132056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6847" y="1661376"/>
            <a:ext cx="9144000" cy="3065170"/>
          </a:xfrm>
        </p:spPr>
        <p:txBody>
          <a:bodyPr>
            <a:normAutofit/>
          </a:bodyPr>
          <a:lstStyle/>
          <a:p>
            <a:r>
              <a:rPr lang="de-DE" cap="all" err="1">
                <a:solidFill>
                  <a:srgbClr val="3C3734"/>
                </a:solidFill>
                <a:latin typeface="Museo Sans Display ExtraBlack"/>
                <a:sym typeface="Museo Sans Display ExtraBlack"/>
              </a:rPr>
              <a:t>Energievisie</a:t>
            </a:r>
            <a:br>
              <a:rPr lang="de-DE" cap="all">
                <a:solidFill>
                  <a:srgbClr val="3C3734"/>
                </a:solidFill>
                <a:latin typeface="Museo Sans Display ExtraBlack"/>
                <a:sym typeface="Museo Sans Display ExtraBlack"/>
              </a:rPr>
            </a:br>
            <a:br>
              <a:rPr lang="de-DE" cap="all">
                <a:solidFill>
                  <a:srgbClr val="3C3734"/>
                </a:solidFill>
                <a:latin typeface="Museo Sans Display ExtraBlack"/>
                <a:sym typeface="Museo Sans Display ExtraBlack"/>
              </a:rPr>
            </a:br>
            <a:r>
              <a:rPr lang="de-DE" cap="all">
                <a:solidFill>
                  <a:srgbClr val="3C3734"/>
                </a:solidFill>
                <a:latin typeface="Museo Sans Display ExtraBlack"/>
                <a:sym typeface="Museo Sans Display ExtraBlack"/>
              </a:rPr>
              <a:t> </a:t>
            </a:r>
            <a:r>
              <a:rPr lang="de-DE" cap="all" err="1">
                <a:solidFill>
                  <a:srgbClr val="3C3734"/>
                </a:solidFill>
                <a:latin typeface="Museo Sans Display ExtraBlack"/>
                <a:sym typeface="Museo Sans Display ExtraBlack"/>
              </a:rPr>
              <a:t>Dronrijp</a:t>
            </a:r>
            <a:r>
              <a:rPr lang="de-DE" cap="all">
                <a:solidFill>
                  <a:srgbClr val="3C3734"/>
                </a:solidFill>
                <a:latin typeface="Museo Sans Display ExtraBlack"/>
                <a:sym typeface="Museo Sans Display ExtraBlack"/>
              </a:rPr>
              <a:t> </a:t>
            </a:r>
            <a:endParaRPr lang="nl-NL" sz="8000">
              <a:cs typeface="Calibri Light"/>
            </a:endParaRPr>
          </a:p>
        </p:txBody>
      </p:sp>
      <p:pic>
        <p:nvPicPr>
          <p:cNvPr id="4" name="Afbeelding 3" descr="Afbeelding met Graphics, grafische vormgeving, ontwerp&#10;&#10;Automatisch gegenereerde beschrijving">
            <a:extLst>
              <a:ext uri="{FF2B5EF4-FFF2-40B4-BE49-F238E27FC236}">
                <a16:creationId xmlns:a16="http://schemas.microsoft.com/office/drawing/2014/main" id="{EEDECFB2-0F29-B87D-2722-BC920D0B6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785" y="5256080"/>
            <a:ext cx="2743200" cy="105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72FDCF-3D56-5CD2-06AB-A328C46D9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07977"/>
            <a:ext cx="11134725" cy="1325563"/>
          </a:xfrm>
        </p:spPr>
        <p:txBody>
          <a:bodyPr>
            <a:normAutofit/>
          </a:bodyPr>
          <a:lstStyle/>
          <a:p>
            <a:pPr algn="l"/>
            <a:r>
              <a:rPr lang="nl-NL" sz="4500">
                <a:latin typeface="Museo Sans Display ExtraBlack" panose="02000000000000000000" pitchFamily="2" charset="77"/>
              </a:rPr>
              <a:t>Energietransitie = stroomtransitie </a:t>
            </a:r>
            <a:endParaRPr lang="nl-NL">
              <a:latin typeface="Museo Sans Display ExtraBlack" panose="02000000000000000000" pitchFamily="2" charset="77"/>
            </a:endParaRP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23C0621-FCFD-F669-307D-2CD792A0D934}"/>
              </a:ext>
            </a:extLst>
          </p:cNvPr>
          <p:cNvSpPr txBox="1">
            <a:spLocks/>
          </p:cNvSpPr>
          <p:nvPr/>
        </p:nvSpPr>
        <p:spPr>
          <a:xfrm>
            <a:off x="838200" y="1682273"/>
            <a:ext cx="9589602" cy="478522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spcAft>
                <a:spcPts val="1000"/>
              </a:spcAft>
              <a:buNone/>
            </a:pPr>
            <a:r>
              <a:rPr lang="nl-NL" sz="3200">
                <a:solidFill>
                  <a:prstClr val="black"/>
                </a:solidFill>
                <a:latin typeface="Rubik" pitchFamily="2" charset="-79"/>
                <a:cs typeface="Rubik" pitchFamily="2" charset="-79"/>
              </a:rPr>
              <a:t>Aardgas en kolen(!)stroom eruit = duurzame stroom erin </a:t>
            </a:r>
          </a:p>
          <a:p>
            <a:pPr marL="0" lvl="3" indent="0">
              <a:spcAft>
                <a:spcPts val="1000"/>
              </a:spcAft>
              <a:buNone/>
            </a:pPr>
            <a:endParaRPr lang="nl-NL" sz="3200">
              <a:solidFill>
                <a:prstClr val="black"/>
              </a:solidFill>
              <a:latin typeface="Rubik" pitchFamily="2" charset="-79"/>
              <a:cs typeface="Rubik" pitchFamily="2" charset="-79"/>
            </a:endParaRPr>
          </a:p>
          <a:p>
            <a:pPr marL="428625" lvl="3" indent="-428625">
              <a:spcAft>
                <a:spcPts val="1000"/>
              </a:spcAft>
              <a:buFont typeface="Wingdings" pitchFamily="2" charset="2"/>
              <a:buChar char="ü"/>
            </a:pPr>
            <a:r>
              <a:rPr lang="nl-NL" sz="3200">
                <a:solidFill>
                  <a:prstClr val="black"/>
                </a:solidFill>
                <a:latin typeface="Rubik" pitchFamily="2" charset="-79"/>
                <a:cs typeface="Rubik" pitchFamily="2" charset="-79"/>
              </a:rPr>
              <a:t>Stroom voor warmtepompen </a:t>
            </a:r>
          </a:p>
          <a:p>
            <a:pPr marL="428625" lvl="3" indent="-428625">
              <a:spcAft>
                <a:spcPts val="1000"/>
              </a:spcAft>
              <a:buFont typeface="Wingdings" pitchFamily="2" charset="2"/>
              <a:buChar char="ü"/>
            </a:pPr>
            <a:r>
              <a:rPr lang="nl-NL" sz="3200">
                <a:solidFill>
                  <a:prstClr val="black"/>
                </a:solidFill>
                <a:latin typeface="Rubik" pitchFamily="2" charset="-79"/>
                <a:cs typeface="Rubik" pitchFamily="2" charset="-79"/>
              </a:rPr>
              <a:t>Stroom voor waterstof </a:t>
            </a:r>
          </a:p>
          <a:p>
            <a:pPr marL="457200" lvl="3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l-NL" sz="3200">
                <a:solidFill>
                  <a:prstClr val="black"/>
                </a:solidFill>
                <a:latin typeface="Rubik" pitchFamily="2" charset="-79"/>
                <a:cs typeface="Rubik" pitchFamily="2" charset="-79"/>
              </a:rPr>
              <a:t>Stroom voor elektrische auto’s</a:t>
            </a:r>
          </a:p>
          <a:p>
            <a:pPr marL="457200" lvl="3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l-NL" sz="3200">
                <a:solidFill>
                  <a:prstClr val="black"/>
                </a:solidFill>
                <a:latin typeface="Rubik" pitchFamily="2" charset="-79"/>
                <a:cs typeface="Rubik" pitchFamily="2" charset="-79"/>
              </a:rPr>
              <a:t>Stroom voor opslag/batterijen</a:t>
            </a:r>
          </a:p>
          <a:p>
            <a:pPr marL="457200" lvl="3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l-NL" sz="3200">
                <a:solidFill>
                  <a:prstClr val="black"/>
                </a:solidFill>
                <a:latin typeface="Rubik" pitchFamily="2" charset="-79"/>
                <a:cs typeface="Rubik" pitchFamily="2" charset="-79"/>
              </a:rPr>
              <a:t>Stroom voor warmtenet </a:t>
            </a:r>
          </a:p>
        </p:txBody>
      </p:sp>
    </p:spTree>
    <p:extLst>
      <p:ext uri="{BB962C8B-B14F-4D97-AF65-F5344CB8AC3E}">
        <p14:creationId xmlns:p14="http://schemas.microsoft.com/office/powerpoint/2010/main" val="38784585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6847" y="946516"/>
            <a:ext cx="9144000" cy="2387600"/>
          </a:xfrm>
        </p:spPr>
        <p:txBody>
          <a:bodyPr>
            <a:normAutofit/>
          </a:bodyPr>
          <a:lstStyle/>
          <a:p>
            <a:br>
              <a:rPr lang="de-DE" sz="2900" b="1">
                <a:ea typeface="+mj-lt"/>
                <a:cs typeface="+mj-lt"/>
              </a:rPr>
            </a:br>
            <a:r>
              <a:rPr lang="de-DE" sz="2900" b="1">
                <a:ea typeface="+mj-lt"/>
                <a:cs typeface="+mj-lt"/>
              </a:rPr>
              <a:t> </a:t>
            </a:r>
            <a:br>
              <a:rPr lang="de-DE" sz="2900" b="1">
                <a:ea typeface="+mj-lt"/>
                <a:cs typeface="+mj-lt"/>
              </a:rPr>
            </a:br>
            <a:endParaRPr lang="de-DE" sz="2600" b="1">
              <a:cs typeface="Calibri Ligh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40692" y="5204192"/>
            <a:ext cx="9144000" cy="1655762"/>
          </a:xfrm>
        </p:spPr>
        <p:txBody>
          <a:bodyPr/>
          <a:lstStyle/>
          <a:p>
            <a:endParaRPr lang="de-DE"/>
          </a:p>
        </p:txBody>
      </p:sp>
      <p:pic>
        <p:nvPicPr>
          <p:cNvPr id="4" name="Afbeelding 3" descr="Afbeelding met Graphics, grafische vormgeving, ontwerp&#10;&#10;Automatisch gegenereerde beschrijving">
            <a:extLst>
              <a:ext uri="{FF2B5EF4-FFF2-40B4-BE49-F238E27FC236}">
                <a16:creationId xmlns:a16="http://schemas.microsoft.com/office/drawing/2014/main" id="{EEDECFB2-0F29-B87D-2722-BC920D0B6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4708" y="5734772"/>
            <a:ext cx="1512277" cy="575916"/>
          </a:xfrm>
          <a:prstGeom prst="rect">
            <a:avLst/>
          </a:prstGeom>
        </p:spPr>
      </p:pic>
      <p:pic>
        <p:nvPicPr>
          <p:cNvPr id="5" name="Afbeelding 4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26368FA3-EC81-D623-4092-1AE0592D0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04" y="0"/>
            <a:ext cx="12063896" cy="680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15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88001" y="770670"/>
            <a:ext cx="6359769" cy="814754"/>
          </a:xfrm>
        </p:spPr>
        <p:txBody>
          <a:bodyPr>
            <a:normAutofit fontScale="90000"/>
          </a:bodyPr>
          <a:lstStyle/>
          <a:p>
            <a:br>
              <a:rPr lang="de-DE" sz="2900" b="1">
                <a:ea typeface="+mj-lt"/>
                <a:cs typeface="+mj-lt"/>
              </a:rPr>
            </a:br>
            <a:r>
              <a:rPr lang="de-DE" sz="2900" b="1">
                <a:ea typeface="+mj-lt"/>
                <a:cs typeface="+mj-lt"/>
              </a:rPr>
              <a:t> </a:t>
            </a:r>
            <a:br>
              <a:rPr lang="de-DE" sz="2900" b="1">
                <a:ea typeface="+mj-lt"/>
                <a:cs typeface="+mj-lt"/>
              </a:rPr>
            </a:br>
            <a:endParaRPr lang="de-DE" sz="2600" b="1">
              <a:cs typeface="Calibri Light"/>
            </a:endParaRPr>
          </a:p>
        </p:txBody>
      </p:sp>
      <p:pic>
        <p:nvPicPr>
          <p:cNvPr id="4" name="Afbeelding 3" descr="Afbeelding met Graphics, grafische vormgeving, ontwerp&#10;&#10;Automatisch gegenereerde beschrijving">
            <a:extLst>
              <a:ext uri="{FF2B5EF4-FFF2-40B4-BE49-F238E27FC236}">
                <a16:creationId xmlns:a16="http://schemas.microsoft.com/office/drawing/2014/main" id="{EEDECFB2-0F29-B87D-2722-BC920D0B6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4708" y="5734772"/>
            <a:ext cx="1512277" cy="575916"/>
          </a:xfrm>
          <a:prstGeom prst="rect">
            <a:avLst/>
          </a:prstGeom>
        </p:spPr>
      </p:pic>
      <p:pic>
        <p:nvPicPr>
          <p:cNvPr id="6" name="Afbeelding 5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E761791B-DD1E-5470-1570-5997F813D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3"/>
          <a:stretch/>
        </p:blipFill>
        <p:spPr>
          <a:xfrm>
            <a:off x="182517" y="1775413"/>
            <a:ext cx="5591851" cy="4247317"/>
          </a:xfrm>
          <a:prstGeom prst="rect">
            <a:avLst/>
          </a:prstGeom>
        </p:spPr>
      </p:pic>
      <p:pic>
        <p:nvPicPr>
          <p:cNvPr id="7" name="Afbeelding 6" descr="Afbeelding met tekst, schermopname, Lettertype, zwart&#10;&#10;Automatisch gegenereerde beschrijving">
            <a:extLst>
              <a:ext uri="{FF2B5EF4-FFF2-40B4-BE49-F238E27FC236}">
                <a16:creationId xmlns:a16="http://schemas.microsoft.com/office/drawing/2014/main" id="{45C6F905-679D-D2CD-FA45-EE73A3B0A2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808"/>
          <a:stretch/>
        </p:blipFill>
        <p:spPr>
          <a:xfrm rot="21093863">
            <a:off x="6202559" y="4505679"/>
            <a:ext cx="3343022" cy="2118575"/>
          </a:xfrm>
          <a:prstGeom prst="rect">
            <a:avLst/>
          </a:prstGeom>
        </p:spPr>
      </p:pic>
      <p:sp>
        <p:nvSpPr>
          <p:cNvPr id="8" name="Ondertitel 7">
            <a:extLst>
              <a:ext uri="{FF2B5EF4-FFF2-40B4-BE49-F238E27FC236}">
                <a16:creationId xmlns:a16="http://schemas.microsoft.com/office/drawing/2014/main" id="{4201E461-998F-2FE8-6CD1-96E203B2A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517" y="313225"/>
            <a:ext cx="9144000" cy="557838"/>
          </a:xfrm>
        </p:spPr>
        <p:txBody>
          <a:bodyPr/>
          <a:lstStyle/>
          <a:p>
            <a:r>
              <a:rPr lang="nl-NL">
                <a:latin typeface="Museo Sans Display ExtraBlack" panose="02000000000000000000" pitchFamily="2" charset="77"/>
              </a:rPr>
              <a:t>‘Als overheid nemen we met lokale betrokkenen de regie’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A31C4EA-6A10-B818-F087-8B81E97FEDF7}"/>
              </a:ext>
            </a:extLst>
          </p:cNvPr>
          <p:cNvSpPr txBox="1"/>
          <p:nvPr/>
        </p:nvSpPr>
        <p:spPr>
          <a:xfrm>
            <a:off x="6417634" y="1016408"/>
            <a:ext cx="51891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>
                <a:latin typeface="Rubik" pitchFamily="2" charset="-79"/>
                <a:ea typeface="Open Sans Light"/>
                <a:cs typeface="Rubik" pitchFamily="2" charset="-79"/>
              </a:rPr>
              <a:t>Hoe kan de </a:t>
            </a:r>
            <a:r>
              <a:rPr lang="nl-NL" b="1">
                <a:latin typeface="Rubik" pitchFamily="2" charset="-79"/>
                <a:ea typeface="Open Sans Light"/>
                <a:cs typeface="Rubik" pitchFamily="2" charset="-79"/>
              </a:rPr>
              <a:t>hele </a:t>
            </a:r>
            <a:r>
              <a:rPr lang="nl-NL" b="1" err="1">
                <a:latin typeface="Rubik" pitchFamily="2" charset="-79"/>
                <a:ea typeface="Open Sans Light"/>
                <a:cs typeface="Rubik" pitchFamily="2" charset="-79"/>
              </a:rPr>
              <a:t>Mienskip</a:t>
            </a:r>
            <a:r>
              <a:rPr lang="nl-NL" b="1">
                <a:latin typeface="Rubik" pitchFamily="2" charset="-79"/>
                <a:ea typeface="Open Sans Light"/>
                <a:cs typeface="Rubik" pitchFamily="2" charset="-79"/>
              </a:rPr>
              <a:t> </a:t>
            </a:r>
            <a:r>
              <a:rPr lang="nl-NL">
                <a:latin typeface="Rubik" pitchFamily="2" charset="-79"/>
                <a:ea typeface="Open Sans Light"/>
                <a:cs typeface="Rubik" pitchFamily="2" charset="-79"/>
              </a:rPr>
              <a:t>profiteren van het energielandschap? </a:t>
            </a:r>
            <a:br>
              <a:rPr lang="nl-NL">
                <a:latin typeface="Rubik" pitchFamily="2" charset="-79"/>
                <a:ea typeface="Open Sans Light"/>
                <a:cs typeface="Rubik" pitchFamily="2" charset="-79"/>
              </a:rPr>
            </a:br>
            <a:endParaRPr lang="nl-NL">
              <a:latin typeface="Rubik" pitchFamily="2" charset="-79"/>
              <a:ea typeface="Open Sans Light"/>
              <a:cs typeface="Rubik" pitchFamily="2" charset="-79"/>
            </a:endParaRPr>
          </a:p>
          <a:p>
            <a:r>
              <a:rPr lang="nl-NL">
                <a:latin typeface="Rubik" pitchFamily="2" charset="-79"/>
                <a:ea typeface="Open Sans Light"/>
                <a:cs typeface="Rubik" pitchFamily="2" charset="-79"/>
              </a:rPr>
              <a:t>Hoe </a:t>
            </a:r>
            <a:r>
              <a:rPr lang="nl-NL" b="1">
                <a:latin typeface="Rubik" pitchFamily="2" charset="-79"/>
                <a:ea typeface="Open Sans Light"/>
                <a:cs typeface="Rubik" pitchFamily="2" charset="-79"/>
              </a:rPr>
              <a:t>zien de dorpsbelangen </a:t>
            </a:r>
            <a:r>
              <a:rPr lang="nl-NL">
                <a:latin typeface="Rubik" pitchFamily="2" charset="-79"/>
                <a:ea typeface="Open Sans Light"/>
                <a:cs typeface="Rubik" pitchFamily="2" charset="-79"/>
              </a:rPr>
              <a:t>hun rol? Welke positie nemen zij in? Welke behoeften hebben zij ten aanzien van lokale baten en lokaal eigendom?</a:t>
            </a:r>
            <a:br>
              <a:rPr lang="nl-NL">
                <a:latin typeface="Rubik" pitchFamily="2" charset="-79"/>
                <a:ea typeface="Open Sans Light"/>
                <a:cs typeface="Rubik" pitchFamily="2" charset="-79"/>
              </a:rPr>
            </a:br>
            <a:endParaRPr lang="nl-NL">
              <a:latin typeface="Rubik" pitchFamily="2" charset="-79"/>
              <a:ea typeface="Open Sans Light"/>
              <a:cs typeface="Rubik" pitchFamily="2" charset="-79"/>
            </a:endParaRPr>
          </a:p>
          <a:p>
            <a:r>
              <a:rPr lang="nl-NL">
                <a:latin typeface="Rubik" pitchFamily="2" charset="-79"/>
                <a:ea typeface="Open Sans Light"/>
                <a:cs typeface="Rubik" pitchFamily="2" charset="-79"/>
              </a:rPr>
              <a:t>Hoe zien </a:t>
            </a:r>
            <a:r>
              <a:rPr lang="nl-NL" b="1">
                <a:latin typeface="Rubik" pitchFamily="2" charset="-79"/>
                <a:ea typeface="Open Sans Light"/>
                <a:cs typeface="Rubik" pitchFamily="2" charset="-79"/>
              </a:rPr>
              <a:t>de </a:t>
            </a:r>
            <a:r>
              <a:rPr lang="nl-NL" b="1" err="1">
                <a:latin typeface="Rubik" pitchFamily="2" charset="-79"/>
                <a:ea typeface="Open Sans Light"/>
                <a:cs typeface="Rubik" pitchFamily="2" charset="-79"/>
              </a:rPr>
              <a:t>energiecoöperaties</a:t>
            </a:r>
            <a:r>
              <a:rPr lang="nl-NL" b="1">
                <a:latin typeface="Rubik" pitchFamily="2" charset="-79"/>
                <a:ea typeface="Open Sans Light"/>
                <a:cs typeface="Rubik" pitchFamily="2" charset="-79"/>
              </a:rPr>
              <a:t> </a:t>
            </a:r>
            <a:r>
              <a:rPr lang="nl-NL">
                <a:latin typeface="Rubik" pitchFamily="2" charset="-79"/>
                <a:ea typeface="Open Sans Light"/>
                <a:cs typeface="Rubik" pitchFamily="2" charset="-79"/>
              </a:rPr>
              <a:t>hun rol? Welke behoeften hebben zij ten aanzien van lokale baten en lokaal eigendom?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7609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88001" y="770670"/>
            <a:ext cx="6359769" cy="814754"/>
          </a:xfrm>
        </p:spPr>
        <p:txBody>
          <a:bodyPr>
            <a:normAutofit fontScale="90000"/>
          </a:bodyPr>
          <a:lstStyle/>
          <a:p>
            <a:br>
              <a:rPr lang="de-DE" sz="2900" b="1">
                <a:ea typeface="+mj-lt"/>
                <a:cs typeface="+mj-lt"/>
              </a:rPr>
            </a:br>
            <a:r>
              <a:rPr lang="de-DE" sz="2900" b="1">
                <a:ea typeface="+mj-lt"/>
                <a:cs typeface="+mj-lt"/>
              </a:rPr>
              <a:t> </a:t>
            </a:r>
            <a:br>
              <a:rPr lang="de-DE" sz="2900" b="1">
                <a:ea typeface="+mj-lt"/>
                <a:cs typeface="+mj-lt"/>
              </a:rPr>
            </a:br>
            <a:endParaRPr lang="de-DE" sz="2600" b="1">
              <a:cs typeface="Calibri Ligh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68400" y="1411983"/>
            <a:ext cx="9855200" cy="403403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de-DE" sz="6600">
                <a:latin typeface="Museo Sans Display ExtraBlack" panose="02000000000000000000" pitchFamily="2" charset="77"/>
                <a:cs typeface="Calibri"/>
              </a:rPr>
              <a:t>WAT</a:t>
            </a:r>
            <a:endParaRPr lang="nl-NL" sz="6600">
              <a:latin typeface="Museo Sans Display ExtraBlack" panose="02000000000000000000" pitchFamily="2" charset="77"/>
              <a:cs typeface="Calibri"/>
            </a:endParaRPr>
          </a:p>
          <a:p>
            <a:r>
              <a:rPr lang="de-DE" sz="6600">
                <a:latin typeface="Museo Sans Display ExtraBlack" panose="02000000000000000000" pitchFamily="2" charset="77"/>
                <a:cs typeface="Calibri"/>
              </a:rPr>
              <a:t>WAAROM </a:t>
            </a:r>
          </a:p>
          <a:p>
            <a:r>
              <a:rPr lang="de-DE" sz="6600">
                <a:latin typeface="Museo Sans Display ExtraBlack" panose="02000000000000000000" pitchFamily="2" charset="77"/>
                <a:cs typeface="Calibri"/>
              </a:rPr>
              <a:t>HOE </a:t>
            </a:r>
          </a:p>
          <a:p>
            <a:r>
              <a:rPr lang="de-DE" sz="6600">
                <a:latin typeface="Museo Sans Display ExtraBlack" panose="02000000000000000000" pitchFamily="2" charset="77"/>
                <a:cs typeface="Calibri"/>
              </a:rPr>
              <a:t>WAAR</a:t>
            </a:r>
          </a:p>
        </p:txBody>
      </p:sp>
      <p:pic>
        <p:nvPicPr>
          <p:cNvPr id="4" name="Afbeelding 3" descr="Afbeelding met Graphics, grafische vormgeving, ontwerp&#10;&#10;Automatisch gegenereerde beschrijving">
            <a:extLst>
              <a:ext uri="{FF2B5EF4-FFF2-40B4-BE49-F238E27FC236}">
                <a16:creationId xmlns:a16="http://schemas.microsoft.com/office/drawing/2014/main" id="{EEDECFB2-0F29-B87D-2722-BC920D0B6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4708" y="5734772"/>
            <a:ext cx="1512277" cy="57591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FFF8D8B-59A1-D513-67AA-B944780E8CE4}"/>
              </a:ext>
            </a:extLst>
          </p:cNvPr>
          <p:cNvSpPr txBox="1"/>
          <p:nvPr/>
        </p:nvSpPr>
        <p:spPr>
          <a:xfrm>
            <a:off x="1056640" y="1645920"/>
            <a:ext cx="78028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 b="1"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872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88001" y="770670"/>
            <a:ext cx="6359769" cy="814754"/>
          </a:xfrm>
        </p:spPr>
        <p:txBody>
          <a:bodyPr>
            <a:normAutofit fontScale="90000"/>
          </a:bodyPr>
          <a:lstStyle/>
          <a:p>
            <a:br>
              <a:rPr lang="de-DE" sz="2900" b="1">
                <a:ea typeface="+mj-lt"/>
                <a:cs typeface="+mj-lt"/>
              </a:rPr>
            </a:br>
            <a:r>
              <a:rPr lang="de-DE" sz="2900" b="1">
                <a:ea typeface="+mj-lt"/>
                <a:cs typeface="+mj-lt"/>
              </a:rPr>
              <a:t> </a:t>
            </a:r>
            <a:br>
              <a:rPr lang="de-DE" sz="2900" b="1">
                <a:ea typeface="+mj-lt"/>
                <a:cs typeface="+mj-lt"/>
              </a:rPr>
            </a:br>
            <a:endParaRPr lang="de-DE" sz="2600" b="1">
              <a:cs typeface="Calibri Ligh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57812" y="2471152"/>
            <a:ext cx="9855200" cy="361664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de-DE" sz="2000">
                <a:cs typeface="Calibri"/>
              </a:rPr>
              <a:t>-</a:t>
            </a:r>
            <a:r>
              <a:rPr lang="de-DE" sz="2000" b="1" err="1">
                <a:ea typeface="+mn-lt"/>
                <a:cs typeface="+mn-lt"/>
              </a:rPr>
              <a:t>Warmtetransitie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gemeente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Waadhoeke</a:t>
            </a:r>
            <a:r>
              <a:rPr lang="de-DE" sz="2000" b="1">
                <a:ea typeface="+mn-lt"/>
                <a:cs typeface="+mn-lt"/>
              </a:rPr>
              <a:t> = </a:t>
            </a:r>
            <a:r>
              <a:rPr lang="de-DE" sz="2000" b="1" err="1">
                <a:ea typeface="+mn-lt"/>
                <a:cs typeface="+mn-lt"/>
              </a:rPr>
              <a:t>isoleren</a:t>
            </a:r>
            <a:r>
              <a:rPr lang="de-DE" sz="2000" b="1">
                <a:ea typeface="+mn-lt"/>
                <a:cs typeface="+mn-lt"/>
              </a:rPr>
              <a:t> </a:t>
            </a:r>
            <a:endParaRPr lang="nl-NL">
              <a:cs typeface="Calibri"/>
            </a:endParaRPr>
          </a:p>
          <a:p>
            <a:pPr algn="l"/>
            <a:r>
              <a:rPr lang="de-DE" sz="2000">
                <a:cs typeface="Calibri"/>
              </a:rPr>
              <a:t>-</a:t>
            </a:r>
            <a:r>
              <a:rPr lang="de-DE" sz="2000" b="1">
                <a:ea typeface="+mn-lt"/>
                <a:cs typeface="+mn-lt"/>
              </a:rPr>
              <a:t>Besparen </a:t>
            </a:r>
            <a:r>
              <a:rPr lang="de-DE" sz="2000" b="1" err="1">
                <a:ea typeface="+mn-lt"/>
                <a:cs typeface="+mn-lt"/>
              </a:rPr>
              <a:t>loont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maar</a:t>
            </a:r>
            <a:r>
              <a:rPr lang="de-DE" sz="2000" b="1">
                <a:ea typeface="+mn-lt"/>
                <a:cs typeface="+mn-lt"/>
              </a:rPr>
              <a:t>.. gas </a:t>
            </a:r>
            <a:r>
              <a:rPr lang="de-DE" sz="2000" b="1" err="1">
                <a:ea typeface="+mn-lt"/>
                <a:cs typeface="+mn-lt"/>
              </a:rPr>
              <a:t>eruit</a:t>
            </a:r>
            <a:r>
              <a:rPr lang="de-DE" sz="2000" b="1">
                <a:ea typeface="+mn-lt"/>
                <a:cs typeface="+mn-lt"/>
              </a:rPr>
              <a:t> = 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erin</a:t>
            </a:r>
            <a:endParaRPr lang="de-DE">
              <a:cs typeface="Calibri"/>
            </a:endParaRPr>
          </a:p>
          <a:p>
            <a:pPr algn="l"/>
            <a:endParaRPr lang="de-DE" sz="2000">
              <a:cs typeface="Calibri"/>
            </a:endParaRPr>
          </a:p>
          <a:p>
            <a:pPr algn="l"/>
            <a:r>
              <a:rPr lang="de-DE" sz="2000" err="1">
                <a:latin typeface="Wingdings"/>
                <a:sym typeface="Wingdings"/>
              </a:rPr>
              <a:t>ü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voor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warmtepompen</a:t>
            </a:r>
            <a:r>
              <a:rPr lang="de-DE" sz="2000" b="1">
                <a:ea typeface="+mn-lt"/>
                <a:cs typeface="+mn-lt"/>
              </a:rPr>
              <a:t> </a:t>
            </a:r>
            <a:endParaRPr lang="de-DE">
              <a:cs typeface="Calibri"/>
            </a:endParaRPr>
          </a:p>
          <a:p>
            <a:pPr algn="l"/>
            <a:r>
              <a:rPr lang="de-DE" sz="2000" err="1">
                <a:latin typeface="Wingdings"/>
                <a:sym typeface="Wingdings"/>
              </a:rPr>
              <a:t>ü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voor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waterstof</a:t>
            </a:r>
            <a:r>
              <a:rPr lang="de-DE" sz="2000" b="1">
                <a:ea typeface="+mn-lt"/>
                <a:cs typeface="+mn-lt"/>
              </a:rPr>
              <a:t> </a:t>
            </a:r>
            <a:endParaRPr lang="de-DE">
              <a:cs typeface="Calibri"/>
            </a:endParaRPr>
          </a:p>
          <a:p>
            <a:pPr algn="l"/>
            <a:r>
              <a:rPr lang="de-DE" sz="2000" err="1">
                <a:latin typeface="Wingdings"/>
                <a:sym typeface="Wingdings"/>
              </a:rPr>
              <a:t>ü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voor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warmtenet</a:t>
            </a:r>
            <a:r>
              <a:rPr lang="de-DE" sz="2000" b="1">
                <a:ea typeface="+mn-lt"/>
                <a:cs typeface="+mn-lt"/>
              </a:rPr>
              <a:t> </a:t>
            </a:r>
            <a:endParaRPr lang="de-DE">
              <a:cs typeface="Calibri"/>
            </a:endParaRPr>
          </a:p>
          <a:p>
            <a:pPr algn="l"/>
            <a:r>
              <a:rPr lang="de-DE" sz="2000" err="1">
                <a:latin typeface="Wingdings"/>
                <a:sym typeface="Wingdings"/>
              </a:rPr>
              <a:t>ü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voor</a:t>
            </a:r>
            <a:r>
              <a:rPr lang="de-DE" sz="2000" b="1">
                <a:ea typeface="+mn-lt"/>
                <a:cs typeface="+mn-lt"/>
              </a:rPr>
              <a:t> elektrisch </a:t>
            </a:r>
            <a:r>
              <a:rPr lang="de-DE" sz="2000" b="1" err="1">
                <a:ea typeface="+mn-lt"/>
                <a:cs typeface="+mn-lt"/>
              </a:rPr>
              <a:t>vervoer</a:t>
            </a:r>
            <a:r>
              <a:rPr lang="de-DE" sz="2000" b="1">
                <a:ea typeface="+mn-lt"/>
                <a:cs typeface="+mn-lt"/>
              </a:rPr>
              <a:t> </a:t>
            </a:r>
            <a:endParaRPr lang="de-DE">
              <a:cs typeface="Calibri"/>
            </a:endParaRPr>
          </a:p>
          <a:p>
            <a:pPr algn="l"/>
            <a:r>
              <a:rPr lang="de-DE" sz="2000" err="1">
                <a:latin typeface="Wingdings"/>
                <a:sym typeface="Wingdings"/>
              </a:rPr>
              <a:t>ü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voor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opslag</a:t>
            </a:r>
            <a:r>
              <a:rPr lang="de-DE" sz="2000" b="1">
                <a:ea typeface="+mn-lt"/>
                <a:cs typeface="+mn-lt"/>
              </a:rPr>
              <a:t>/ </a:t>
            </a:r>
            <a:r>
              <a:rPr lang="de-DE" sz="2000" b="1" err="1">
                <a:ea typeface="+mn-lt"/>
                <a:cs typeface="+mn-lt"/>
              </a:rPr>
              <a:t>batterijen</a:t>
            </a:r>
            <a:r>
              <a:rPr lang="de-DE" sz="2000" b="1">
                <a:ea typeface="+mn-lt"/>
                <a:cs typeface="+mn-lt"/>
              </a:rPr>
              <a:t> </a:t>
            </a:r>
            <a:br>
              <a:rPr lang="de-DE" sz="2000" b="1">
                <a:ea typeface="+mn-lt"/>
                <a:cs typeface="+mn-lt"/>
              </a:rPr>
            </a:br>
            <a:r>
              <a:rPr lang="de-DE" sz="2000" b="1">
                <a:ea typeface="+mn-lt"/>
                <a:cs typeface="+mn-lt"/>
              </a:rPr>
              <a:t> </a:t>
            </a:r>
            <a:endParaRPr lang="de-DE">
              <a:cs typeface="Calibri"/>
            </a:endParaRPr>
          </a:p>
          <a:p>
            <a:pPr algn="l"/>
            <a:r>
              <a:rPr lang="de-DE" sz="2000" b="1" err="1">
                <a:cs typeface="Calibri"/>
              </a:rPr>
              <a:t>dus</a:t>
            </a:r>
            <a:r>
              <a:rPr lang="de-DE" sz="2000" b="1">
                <a:cs typeface="Calibri"/>
              </a:rPr>
              <a:t> er </a:t>
            </a:r>
            <a:r>
              <a:rPr lang="de-DE" sz="2000" b="1" err="1">
                <a:cs typeface="Calibri"/>
              </a:rPr>
              <a:t>blijft</a:t>
            </a:r>
            <a:r>
              <a:rPr lang="de-DE" sz="2000" b="1">
                <a:cs typeface="Calibri"/>
              </a:rPr>
              <a:t> (</a:t>
            </a:r>
            <a:r>
              <a:rPr lang="de-DE" sz="2000" b="1" err="1">
                <a:cs typeface="Calibri"/>
              </a:rPr>
              <a:t>meer</a:t>
            </a:r>
            <a:r>
              <a:rPr lang="de-DE" sz="2000" b="1">
                <a:cs typeface="Calibri"/>
              </a:rPr>
              <a:t>!) </a:t>
            </a:r>
            <a:r>
              <a:rPr lang="de-DE" sz="2000" b="1" err="1">
                <a:cs typeface="Calibri"/>
              </a:rPr>
              <a:t>stroom</a:t>
            </a:r>
            <a:r>
              <a:rPr lang="de-DE" sz="2000" b="1">
                <a:cs typeface="Calibri"/>
              </a:rPr>
              <a:t> </a:t>
            </a:r>
            <a:r>
              <a:rPr lang="de-DE" sz="2000" b="1" err="1">
                <a:cs typeface="Calibri"/>
              </a:rPr>
              <a:t>nodig</a:t>
            </a:r>
            <a:r>
              <a:rPr lang="de-DE" sz="2000" b="1">
                <a:cs typeface="Calibri"/>
              </a:rPr>
              <a:t>! </a:t>
            </a:r>
            <a:endParaRPr lang="de-DE">
              <a:cs typeface="Calibri"/>
            </a:endParaRPr>
          </a:p>
          <a:p>
            <a:pPr algn="l"/>
            <a:r>
              <a:rPr lang="de-DE" sz="2000" b="1">
                <a:ea typeface="+mn-lt"/>
                <a:cs typeface="+mn-lt"/>
              </a:rPr>
              <a:t>X    </a:t>
            </a:r>
            <a:r>
              <a:rPr lang="de-DE" sz="2000" b="1" err="1">
                <a:ea typeface="+mn-lt"/>
                <a:cs typeface="+mn-lt"/>
              </a:rPr>
              <a:t>Monovergisting</a:t>
            </a:r>
            <a:r>
              <a:rPr lang="de-DE" sz="2000" b="1">
                <a:ea typeface="+mn-lt"/>
                <a:cs typeface="+mn-lt"/>
              </a:rPr>
              <a:t> = </a:t>
            </a:r>
            <a:r>
              <a:rPr lang="de-DE" sz="2000" b="1" err="1">
                <a:ea typeface="+mn-lt"/>
                <a:cs typeface="+mn-lt"/>
              </a:rPr>
              <a:t>mest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voor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of</a:t>
            </a:r>
            <a:r>
              <a:rPr lang="de-DE" sz="2000" b="1">
                <a:ea typeface="+mn-lt"/>
                <a:cs typeface="+mn-lt"/>
              </a:rPr>
              <a:t> gas </a:t>
            </a:r>
            <a:endParaRPr lang="de-DE">
              <a:cs typeface="Calibri" panose="020F0502020204030204"/>
            </a:endParaRPr>
          </a:p>
          <a:p>
            <a:endParaRPr lang="de-DE">
              <a:cs typeface="Calibri" panose="020F0502020204030204"/>
            </a:endParaRPr>
          </a:p>
        </p:txBody>
      </p:sp>
      <p:pic>
        <p:nvPicPr>
          <p:cNvPr id="4" name="Afbeelding 3" descr="Afbeelding met Graphics, grafische vormgeving, ontwerp&#10;&#10;Automatisch gegenereerde beschrijving">
            <a:extLst>
              <a:ext uri="{FF2B5EF4-FFF2-40B4-BE49-F238E27FC236}">
                <a16:creationId xmlns:a16="http://schemas.microsoft.com/office/drawing/2014/main" id="{EEDECFB2-0F29-B87D-2722-BC920D0B6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4708" y="5734772"/>
            <a:ext cx="1512277" cy="57591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FFF8D8B-59A1-D513-67AA-B944780E8CE4}"/>
              </a:ext>
            </a:extLst>
          </p:cNvPr>
          <p:cNvSpPr txBox="1"/>
          <p:nvPr/>
        </p:nvSpPr>
        <p:spPr>
          <a:xfrm>
            <a:off x="1056640" y="1645920"/>
            <a:ext cx="78028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 b="1"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9E41CDC-5541-5398-D611-8A4E65E88E07}"/>
              </a:ext>
            </a:extLst>
          </p:cNvPr>
          <p:cNvSpPr txBox="1"/>
          <p:nvPr/>
        </p:nvSpPr>
        <p:spPr>
          <a:xfrm>
            <a:off x="904240" y="294640"/>
            <a:ext cx="97028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5400" b="1">
                <a:latin typeface="Kanit"/>
                <a:ea typeface="+mj-ea"/>
              </a:rPr>
              <a:t>Warmtetransitie = stroomtransitie </a:t>
            </a:r>
            <a:endParaRPr lang="nl-NL"/>
          </a:p>
        </p:txBody>
      </p:sp>
      <p:pic>
        <p:nvPicPr>
          <p:cNvPr id="5" name="Tijdelijke aanduiding voor inhoud 4" descr="Afbeelding met tekst, diagram, schermopname, Lettertype">
            <a:extLst>
              <a:ext uri="{FF2B5EF4-FFF2-40B4-BE49-F238E27FC236}">
                <a16:creationId xmlns:a16="http://schemas.microsoft.com/office/drawing/2014/main" id="{44265AC6-BB83-61E5-F087-D6E2E7D5E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34" y="-1"/>
            <a:ext cx="12387434" cy="697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266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doelstellingen in dit project"/>
          <p:cNvSpPr txBox="1">
            <a:spLocks noGrp="1"/>
          </p:cNvSpPr>
          <p:nvPr>
            <p:ph type="title"/>
          </p:nvPr>
        </p:nvSpPr>
        <p:spPr>
          <a:xfrm>
            <a:off x="647919" y="311970"/>
            <a:ext cx="10287001" cy="613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113385">
              <a:lnSpc>
                <a:spcPts val="8000"/>
              </a:lnSpc>
              <a:defRPr sz="18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lvl1pPr>
          </a:lstStyle>
          <a:p>
            <a:r>
              <a:rPr lang="nl-NL" sz="4000"/>
              <a:t>ENERGIELADDER</a:t>
            </a:r>
            <a:endParaRPr sz="4000"/>
          </a:p>
        </p:txBody>
      </p:sp>
      <p:sp>
        <p:nvSpPr>
          <p:cNvPr id="464" name="Gemeente…"/>
          <p:cNvSpPr txBox="1">
            <a:spLocks noGrp="1"/>
          </p:cNvSpPr>
          <p:nvPr>
            <p:ph type="body" idx="1"/>
          </p:nvPr>
        </p:nvSpPr>
        <p:spPr>
          <a:xfrm>
            <a:off x="1943100" y="1350656"/>
            <a:ext cx="10064643" cy="4335769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/>
          <a:p>
            <a:pPr lvl="3" algn="l">
              <a:buSzPct val="100000"/>
              <a:defRPr sz="1800">
                <a:solidFill>
                  <a:srgbClr val="000000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nl-NL" sz="2800">
                <a:solidFill>
                  <a:srgbClr val="3C3734"/>
                </a:solidFill>
                <a:cs typeface="Rubik" pitchFamily="2" charset="-79"/>
              </a:rPr>
              <a:t>Eigen daken vol</a:t>
            </a:r>
          </a:p>
          <a:p>
            <a:pPr lvl="3" algn="l">
              <a:buSzPct val="100000"/>
              <a:defRPr sz="1800">
                <a:solidFill>
                  <a:srgbClr val="000000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nl-NL" sz="2800">
              <a:solidFill>
                <a:srgbClr val="3C3734"/>
              </a:solidFill>
              <a:cs typeface="Rubik" pitchFamily="2" charset="-79"/>
            </a:endParaRPr>
          </a:p>
          <a:p>
            <a:pPr lvl="3" algn="l">
              <a:buSzPct val="100000"/>
              <a:defRPr sz="1800">
                <a:solidFill>
                  <a:srgbClr val="000000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nl-NL" sz="2800">
              <a:solidFill>
                <a:srgbClr val="3C3734"/>
              </a:solidFill>
              <a:cs typeface="Rubik" pitchFamily="2" charset="-79"/>
            </a:endParaRPr>
          </a:p>
          <a:p>
            <a:pPr lvl="3" algn="l">
              <a:buSzPct val="100000"/>
              <a:defRPr sz="1800">
                <a:solidFill>
                  <a:srgbClr val="000000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nl-NL" sz="2800">
                <a:solidFill>
                  <a:srgbClr val="3C3734"/>
                </a:solidFill>
                <a:cs typeface="Rubik" pitchFamily="2" charset="-79"/>
              </a:rPr>
              <a:t>Grootschalige (boeren)daken Dronrijp </a:t>
            </a:r>
            <a:r>
              <a:rPr lang="nl-NL" sz="2800" err="1">
                <a:solidFill>
                  <a:srgbClr val="3C3734"/>
                </a:solidFill>
                <a:cs typeface="Rubik" pitchFamily="2" charset="-79"/>
              </a:rPr>
              <a:t>e.o</a:t>
            </a:r>
            <a:endParaRPr lang="nl-NL" sz="2200">
              <a:solidFill>
                <a:srgbClr val="3C3734"/>
              </a:solidFill>
              <a:cs typeface="Rubik" pitchFamily="2" charset="-79"/>
            </a:endParaRPr>
          </a:p>
          <a:p>
            <a:pPr lvl="3" algn="l">
              <a:defRPr sz="2400">
                <a:solidFill>
                  <a:srgbClr val="000000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nl-NL" sz="3000"/>
          </a:p>
          <a:p>
            <a:pPr lvl="3" algn="l">
              <a:defRPr sz="2400">
                <a:solidFill>
                  <a:srgbClr val="000000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nl-NL" sz="2800">
              <a:solidFill>
                <a:srgbClr val="3C3734"/>
              </a:solidFill>
              <a:latin typeface="Rubik Regular"/>
              <a:cs typeface="Rubik" pitchFamily="2" charset="-79"/>
              <a:sym typeface="Rubik Bold"/>
            </a:endParaRPr>
          </a:p>
          <a:p>
            <a:pPr lvl="3" algn="l">
              <a:defRPr sz="2400">
                <a:solidFill>
                  <a:srgbClr val="000000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nl-NL" sz="2800">
                <a:solidFill>
                  <a:srgbClr val="3C3734"/>
                </a:solidFill>
                <a:latin typeface="Rubik Regular"/>
                <a:cs typeface="Rubik" pitchFamily="2" charset="-79"/>
                <a:sym typeface="Rubik Bold"/>
              </a:rPr>
              <a:t>Binnen</a:t>
            </a:r>
            <a:r>
              <a:rPr lang="nl-NL" sz="2800">
                <a:solidFill>
                  <a:srgbClr val="3C3734"/>
                </a:solidFill>
                <a:latin typeface="Rubik Regular"/>
                <a:cs typeface="Rubik" pitchFamily="2" charset="-79"/>
              </a:rPr>
              <a:t> dorp</a:t>
            </a:r>
          </a:p>
          <a:p>
            <a:pPr lvl="3" algn="l">
              <a:buSzPct val="100000"/>
              <a:defRPr sz="1800">
                <a:solidFill>
                  <a:srgbClr val="000000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nl-NL" sz="2800">
                <a:solidFill>
                  <a:srgbClr val="3C3734"/>
                </a:solidFill>
                <a:latin typeface="Rubik Regular"/>
                <a:cs typeface="Rubik" pitchFamily="2" charset="-79"/>
              </a:rPr>
              <a:t>Buiten dorp</a:t>
            </a:r>
          </a:p>
          <a:p>
            <a:pPr lvl="3" algn="l">
              <a:defRPr sz="2400">
                <a:solidFill>
                  <a:srgbClr val="000000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nl-NL" sz="2800">
              <a:solidFill>
                <a:srgbClr val="3C3734"/>
              </a:solidFill>
              <a:latin typeface="Rubik Regular"/>
              <a:cs typeface="Rubik" pitchFamily="2" charset="-79"/>
            </a:endParaRPr>
          </a:p>
          <a:p>
            <a:pPr lvl="3" algn="l">
              <a:defRPr sz="2400">
                <a:solidFill>
                  <a:srgbClr val="000000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nl-NL" sz="2800">
              <a:solidFill>
                <a:srgbClr val="3C3734"/>
              </a:solidFill>
              <a:latin typeface="Rubik Regular"/>
              <a:cs typeface="Rubik" pitchFamily="2" charset="-79"/>
            </a:endParaRPr>
          </a:p>
          <a:p>
            <a:pPr lvl="3" algn="l">
              <a:defRPr sz="2400">
                <a:solidFill>
                  <a:srgbClr val="000000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nl-NL" sz="2800">
                <a:solidFill>
                  <a:srgbClr val="3C3734"/>
                </a:solidFill>
                <a:latin typeface="Rubik Regular"/>
                <a:cs typeface="Rubik"/>
              </a:rPr>
              <a:t>Windturbines</a:t>
            </a:r>
            <a:endParaRPr lang="nl-NL" sz="3000"/>
          </a:p>
        </p:txBody>
      </p:sp>
      <p:pic>
        <p:nvPicPr>
          <p:cNvPr id="465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0664" y="462628"/>
            <a:ext cx="627140" cy="613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FEFB07E-7A5B-2EE4-286C-526DB4369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30" y="5341489"/>
            <a:ext cx="470884" cy="889448"/>
          </a:xfrm>
          <a:prstGeom prst="rect">
            <a:avLst/>
          </a:prstGeom>
        </p:spPr>
      </p:pic>
      <p:pic>
        <p:nvPicPr>
          <p:cNvPr id="2" name="Afbeelding 1" descr="Afbeelding met Rechthoek, ontwerp&#10;&#10;Automatisch gegenereerde beschrijving">
            <a:extLst>
              <a:ext uri="{FF2B5EF4-FFF2-40B4-BE49-F238E27FC236}">
                <a16:creationId xmlns:a16="http://schemas.microsoft.com/office/drawing/2014/main" id="{0382B5E9-D030-EB80-38C1-A9B3F81D54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64" y="2831660"/>
            <a:ext cx="1248621" cy="294675"/>
          </a:xfrm>
          <a:prstGeom prst="rect">
            <a:avLst/>
          </a:prstGeom>
        </p:spPr>
      </p:pic>
      <p:pic>
        <p:nvPicPr>
          <p:cNvPr id="4" name="Afbeelding 3" descr="Afbeelding met Rechthoek, plein, schermopname, geel&#10;&#10;Automatisch gegenereerde beschrijving">
            <a:extLst>
              <a:ext uri="{FF2B5EF4-FFF2-40B4-BE49-F238E27FC236}">
                <a16:creationId xmlns:a16="http://schemas.microsoft.com/office/drawing/2014/main" id="{052C1557-27DA-3AB3-EBD9-92236ACA90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55" y="4605366"/>
            <a:ext cx="937945" cy="252998"/>
          </a:xfrm>
          <a:prstGeom prst="rect">
            <a:avLst/>
          </a:prstGeom>
        </p:spPr>
      </p:pic>
      <p:pic>
        <p:nvPicPr>
          <p:cNvPr id="5" name="Afbeelding 4" descr="Afbeelding met Rechthoek, plein, schermopname, geel&#10;&#10;Automatisch gegenereerde beschrijving">
            <a:extLst>
              <a:ext uri="{FF2B5EF4-FFF2-40B4-BE49-F238E27FC236}">
                <a16:creationId xmlns:a16="http://schemas.microsoft.com/office/drawing/2014/main" id="{CBD0F111-02BA-B6E5-17A4-750179787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90" y="4138324"/>
            <a:ext cx="937945" cy="252998"/>
          </a:xfrm>
          <a:prstGeom prst="rect">
            <a:avLst/>
          </a:prstGeom>
        </p:spPr>
      </p:pic>
      <p:pic>
        <p:nvPicPr>
          <p:cNvPr id="6" name="Afbeelding 5" descr="Afbeelding met schermopname, ontwerp&#10;&#10;Automatisch gegenereerde beschrijving">
            <a:extLst>
              <a:ext uri="{FF2B5EF4-FFF2-40B4-BE49-F238E27FC236}">
                <a16:creationId xmlns:a16="http://schemas.microsoft.com/office/drawing/2014/main" id="{0B72C1A3-7CA6-1CFA-0977-5829982F7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59" y="1516511"/>
            <a:ext cx="1175626" cy="3552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Dia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16847466" y="12481869"/>
            <a:ext cx="62773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50800" rIns="45719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nl-NL" smtClean="0"/>
              <a:pPr/>
              <a:t>37</a:t>
            </a:fld>
            <a:endParaRPr b="0"/>
          </a:p>
        </p:txBody>
      </p:sp>
      <p:sp>
        <p:nvSpPr>
          <p:cNvPr id="469" name="doelstellingen in dit project"/>
          <p:cNvSpPr txBox="1">
            <a:spLocks noGrp="1"/>
          </p:cNvSpPr>
          <p:nvPr>
            <p:ph type="title"/>
          </p:nvPr>
        </p:nvSpPr>
        <p:spPr>
          <a:xfrm>
            <a:off x="726082" y="353369"/>
            <a:ext cx="10264583" cy="6135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113385">
              <a:lnSpc>
                <a:spcPts val="8000"/>
              </a:lnSpc>
              <a:defRPr sz="18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lvl1pPr>
          </a:lstStyle>
          <a:p>
            <a:r>
              <a:rPr lang="nl-NL" sz="3600"/>
              <a:t>Uitgangspunten locaties </a:t>
            </a:r>
            <a:endParaRPr sz="3600"/>
          </a:p>
        </p:txBody>
      </p:sp>
      <p:sp>
        <p:nvSpPr>
          <p:cNvPr id="470" name="Gemeente…"/>
          <p:cNvSpPr txBox="1">
            <a:spLocks noGrp="1"/>
          </p:cNvSpPr>
          <p:nvPr>
            <p:ph type="body" idx="1"/>
          </p:nvPr>
        </p:nvSpPr>
        <p:spPr>
          <a:xfrm>
            <a:off x="689564" y="1477784"/>
            <a:ext cx="10614671" cy="441248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3" algn="l">
              <a:buSzPct val="100000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nl-NL" sz="2200">
              <a:latin typeface="Rubik" pitchFamily="2" charset="-79"/>
              <a:cs typeface="Rubik" pitchFamily="2" charset="-79"/>
            </a:endParaRPr>
          </a:p>
          <a:p>
            <a:pPr marL="342900" lvl="3" indent="-342900" algn="l">
              <a:buSzPct val="100000"/>
              <a:buFont typeface="Wingdings" pitchFamily="2" charset="2"/>
              <a:buChar char="ü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nl-NL" sz="2200">
              <a:latin typeface="Rubik" pitchFamily="2" charset="-79"/>
              <a:cs typeface="Rubik" pitchFamily="2" charset="-79"/>
            </a:endParaRPr>
          </a:p>
          <a:p>
            <a:pPr marL="342900" lvl="3" indent="-342900" algn="l">
              <a:buSzPct val="100000"/>
              <a:buFont typeface="Wingdings" pitchFamily="2" charset="2"/>
              <a:buChar char="ü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nl-NL" sz="2200" err="1">
                <a:latin typeface="Rubik" pitchFamily="2" charset="-79"/>
                <a:cs typeface="Rubik"/>
              </a:rPr>
              <a:t>Passend</a:t>
            </a:r>
            <a:r>
              <a:rPr lang="nl-NL" sz="2200">
                <a:latin typeface="Rubik" pitchFamily="2" charset="-79"/>
                <a:cs typeface="Rubik"/>
              </a:rPr>
              <a:t> </a:t>
            </a:r>
            <a:r>
              <a:rPr lang="nl-NL" sz="2200" err="1">
                <a:latin typeface="Rubik" pitchFamily="2" charset="-79"/>
                <a:cs typeface="Rubik"/>
              </a:rPr>
              <a:t>bij</a:t>
            </a:r>
            <a:r>
              <a:rPr lang="nl-NL" sz="2200">
                <a:latin typeface="Rubik" pitchFamily="2" charset="-79"/>
                <a:cs typeface="Rubik"/>
              </a:rPr>
              <a:t> </a:t>
            </a:r>
            <a:r>
              <a:rPr lang="nl-NL" sz="2200" b="1" err="1">
                <a:latin typeface="Rubik" pitchFamily="2" charset="-79"/>
                <a:cs typeface="Rubik"/>
              </a:rPr>
              <a:t>schaal</a:t>
            </a:r>
            <a:r>
              <a:rPr lang="nl-NL" sz="2200" b="1">
                <a:latin typeface="Rubik" pitchFamily="2" charset="-79"/>
                <a:cs typeface="Rubik"/>
              </a:rPr>
              <a:t> en doelstelling</a:t>
            </a:r>
            <a:r>
              <a:rPr lang="nl-NL" sz="2200">
                <a:latin typeface="Rubik" pitchFamily="2" charset="-79"/>
                <a:cs typeface="Rubik"/>
              </a:rPr>
              <a:t> </a:t>
            </a:r>
            <a:r>
              <a:rPr lang="nl-NL" sz="2200" b="1">
                <a:latin typeface="Rubik" pitchFamily="2" charset="-79"/>
                <a:cs typeface="Rubik"/>
              </a:rPr>
              <a:t>Dronrijp  </a:t>
            </a:r>
            <a:endParaRPr lang="nl-NL" sz="2200" b="1">
              <a:latin typeface="Rubik" pitchFamily="2" charset="-79"/>
              <a:cs typeface="Rubik" pitchFamily="2" charset="-79"/>
            </a:endParaRPr>
          </a:p>
          <a:p>
            <a:pPr lvl="4" algn="l">
              <a:buSzPct val="100000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nl-NL" sz="2000">
                <a:latin typeface="Rubik" pitchFamily="2" charset="-79"/>
                <a:cs typeface="Rubik"/>
              </a:rPr>
              <a:t>    		</a:t>
            </a:r>
            <a:endParaRPr lang="nl-NL" sz="2200">
              <a:latin typeface="Rubik" pitchFamily="2" charset="-79"/>
              <a:cs typeface="Rubik" pitchFamily="2" charset="-79"/>
            </a:endParaRPr>
          </a:p>
          <a:p>
            <a:pPr marL="342900" lvl="3" indent="-342900" algn="l">
              <a:buSzPct val="100000"/>
              <a:buFont typeface="Wingdings" pitchFamily="2" charset="2"/>
              <a:buChar char="ü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nl-NL" sz="2200">
                <a:latin typeface="Rubik" pitchFamily="2" charset="-79"/>
                <a:cs typeface="Rubik"/>
              </a:rPr>
              <a:t>Dragen bij aan </a:t>
            </a:r>
            <a:r>
              <a:rPr lang="nl-NL" sz="2200" b="1">
                <a:latin typeface="Rubik" pitchFamily="2" charset="-79"/>
                <a:cs typeface="Rubik"/>
              </a:rPr>
              <a:t>maximale</a:t>
            </a:r>
            <a:r>
              <a:rPr lang="nl-NL" sz="2200">
                <a:latin typeface="Rubik" pitchFamily="2" charset="-79"/>
                <a:cs typeface="Rubik"/>
              </a:rPr>
              <a:t> </a:t>
            </a:r>
            <a:r>
              <a:rPr lang="nl-NL" sz="2200" b="1">
                <a:latin typeface="Rubik" pitchFamily="2" charset="-79"/>
                <a:cs typeface="Rubik"/>
              </a:rPr>
              <a:t>gelijktijdigheid</a:t>
            </a:r>
            <a:r>
              <a:rPr lang="nl-NL" sz="2200">
                <a:latin typeface="Rubik" pitchFamily="2" charset="-79"/>
                <a:cs typeface="Rubik"/>
              </a:rPr>
              <a:t> opwekprofiel en verbruik </a:t>
            </a:r>
            <a:r>
              <a:rPr lang="nl-NL" sz="2200">
                <a:latin typeface="Rubik" pitchFamily="2" charset="-79"/>
                <a:cs typeface="Rubik"/>
                <a:sym typeface="Wingdings" pitchFamily="2" charset="2"/>
              </a:rPr>
              <a:t> </a:t>
            </a:r>
            <a:endParaRPr sz="2200">
              <a:latin typeface="Rubik" pitchFamily="2" charset="-79"/>
              <a:cs typeface="Rubik" pitchFamily="2" charset="-79"/>
            </a:endParaRPr>
          </a:p>
          <a:p>
            <a:pPr lvl="3" algn="l">
              <a:buSzPct val="100000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nl-NL" sz="2200" b="1">
              <a:latin typeface="Rubik" pitchFamily="2" charset="-79"/>
              <a:cs typeface="Rubik" pitchFamily="2" charset="-79"/>
            </a:endParaRPr>
          </a:p>
          <a:p>
            <a:pPr marL="342900" lvl="3" indent="-342900" algn="l">
              <a:buSzPct val="100000"/>
              <a:buFont typeface="Wingdings" pitchFamily="2" charset="2"/>
              <a:buChar char="ü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nl-NL" sz="2200" b="1">
                <a:latin typeface="Rubik" pitchFamily="2" charset="-79"/>
                <a:cs typeface="Rubik"/>
              </a:rPr>
              <a:t>Kostprijs</a:t>
            </a:r>
            <a:r>
              <a:rPr lang="nl-NL" sz="2200">
                <a:latin typeface="Rubik" pitchFamily="2" charset="-79"/>
                <a:cs typeface="Rubik"/>
              </a:rPr>
              <a:t> installatie(s) zo laag mogelijk</a:t>
            </a:r>
          </a:p>
          <a:p>
            <a:pPr marL="342900" lvl="3" indent="-342900" algn="l">
              <a:buSzPct val="100000"/>
              <a:buFont typeface="Wingdings" pitchFamily="2" charset="2"/>
              <a:buChar char="ü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nl-NL" sz="2200">
              <a:latin typeface="Rubik" pitchFamily="2" charset="-79"/>
              <a:cs typeface="Rubik" pitchFamily="2" charset="-79"/>
            </a:endParaRPr>
          </a:p>
          <a:p>
            <a:pPr marL="342900" lvl="3" indent="-342900" algn="l">
              <a:buSzPct val="100000"/>
              <a:buFont typeface="Wingdings" pitchFamily="2" charset="2"/>
              <a:buChar char="ü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nl-NL" sz="2200">
                <a:latin typeface="Rubik" pitchFamily="2" charset="-79"/>
                <a:cs typeface="Rubik"/>
              </a:rPr>
              <a:t>Passend binnen </a:t>
            </a:r>
            <a:r>
              <a:rPr lang="nl-NL" sz="2200" b="1">
                <a:latin typeface="Rubik" pitchFamily="2" charset="-79"/>
                <a:cs typeface="Rubik"/>
              </a:rPr>
              <a:t>provinciale</a:t>
            </a:r>
            <a:r>
              <a:rPr lang="nl-NL" sz="2200">
                <a:latin typeface="Rubik" pitchFamily="2" charset="-79"/>
                <a:cs typeface="Rubik"/>
              </a:rPr>
              <a:t> en </a:t>
            </a:r>
            <a:r>
              <a:rPr lang="nl-NL" sz="2200" b="1">
                <a:latin typeface="Rubik" pitchFamily="2" charset="-79"/>
                <a:cs typeface="Rubik"/>
              </a:rPr>
              <a:t>gemeentelijke</a:t>
            </a:r>
            <a:r>
              <a:rPr lang="nl-NL" sz="2200">
                <a:latin typeface="Rubik" pitchFamily="2" charset="-79"/>
                <a:cs typeface="Rubik"/>
              </a:rPr>
              <a:t> kaders</a:t>
            </a:r>
          </a:p>
          <a:p>
            <a:pPr lvl="3" algn="l">
              <a:buSzPct val="100000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nl-NL" sz="2200" b="1">
                <a:latin typeface="Rubik" pitchFamily="2" charset="-79"/>
                <a:cs typeface="Rubik"/>
              </a:rPr>
              <a:t>	</a:t>
            </a:r>
            <a:r>
              <a:rPr lang="nl-NL" sz="2200" b="1">
                <a:latin typeface="Rubik" pitchFamily="2" charset="-79"/>
                <a:cs typeface="Rubik"/>
                <a:sym typeface="Wingdings" pitchFamily="2" charset="2"/>
              </a:rPr>
              <a:t></a:t>
            </a:r>
            <a:r>
              <a:rPr lang="nl-NL" sz="2200" b="1">
                <a:latin typeface="Rubik" pitchFamily="2" charset="-79"/>
                <a:cs typeface="Rubik"/>
              </a:rPr>
              <a:t>Dichtbij, </a:t>
            </a:r>
            <a:r>
              <a:rPr lang="nl-NL" sz="2200">
                <a:latin typeface="Rubik" pitchFamily="2" charset="-79"/>
                <a:cs typeface="Rubik"/>
              </a:rPr>
              <a:t>maar</a:t>
            </a:r>
            <a:r>
              <a:rPr lang="nl-NL" sz="2200" b="1">
                <a:latin typeface="Rubik" pitchFamily="2" charset="-79"/>
                <a:cs typeface="Rubik"/>
              </a:rPr>
              <a:t> </a:t>
            </a:r>
            <a:r>
              <a:rPr lang="nl-NL" sz="2200">
                <a:latin typeface="Rubik" pitchFamily="2" charset="-79"/>
                <a:cs typeface="Rubik"/>
              </a:rPr>
              <a:t>uit het zicht waar mogelijk</a:t>
            </a:r>
          </a:p>
          <a:p>
            <a:pPr marL="342900" lvl="3" indent="-342900" algn="l">
              <a:buSzPct val="100000"/>
              <a:buFont typeface="Wingdings" pitchFamily="2" charset="2"/>
              <a:buChar char="ü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nl-NL" sz="2200">
              <a:latin typeface="Rubik" pitchFamily="2" charset="-79"/>
              <a:cs typeface="Rubik" pitchFamily="2" charset="-79"/>
            </a:endParaRPr>
          </a:p>
          <a:p>
            <a:pPr marL="342900" lvl="3" indent="-342900" algn="l">
              <a:buSzPct val="100000"/>
              <a:buFont typeface="Wingdings" pitchFamily="2" charset="2"/>
              <a:buChar char="ü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nl-NL" sz="2200" b="1">
                <a:solidFill>
                  <a:srgbClr val="3C3734"/>
                </a:solidFill>
                <a:latin typeface="Rubik" pitchFamily="2" charset="-79"/>
                <a:cs typeface="Rubik"/>
              </a:rPr>
              <a:t>Grondeigenaar</a:t>
            </a:r>
            <a:r>
              <a:rPr lang="nl-NL" sz="2200">
                <a:solidFill>
                  <a:srgbClr val="3C3734"/>
                </a:solidFill>
                <a:latin typeface="Rubik" pitchFamily="2" charset="-79"/>
                <a:cs typeface="Rubik"/>
              </a:rPr>
              <a:t> met bereidheid</a:t>
            </a:r>
          </a:p>
          <a:p>
            <a:pPr lvl="3" algn="l">
              <a:buSzPct val="100000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nl-NL" sz="2200">
                <a:latin typeface="Rubik" pitchFamily="2" charset="-79"/>
                <a:cs typeface="Rubik"/>
              </a:rPr>
              <a:t>	</a:t>
            </a:r>
            <a:endParaRPr lang="nl-NL" sz="2300">
              <a:latin typeface="Rubik" pitchFamily="2" charset="-79"/>
              <a:cs typeface="Rubik"/>
            </a:endParaRPr>
          </a:p>
        </p:txBody>
      </p:sp>
      <p:pic>
        <p:nvPicPr>
          <p:cNvPr id="471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0664" y="462628"/>
            <a:ext cx="627140" cy="613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ekengebied 6@2x.png" descr="Tekengebied 6@2x.png">
            <a:extLst>
              <a:ext uri="{FF2B5EF4-FFF2-40B4-BE49-F238E27FC236}">
                <a16:creationId xmlns:a16="http://schemas.microsoft.com/office/drawing/2014/main" id="{C7F672FB-376F-252D-24DF-4B275EB17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815" y="377982"/>
            <a:ext cx="1702266" cy="1459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ijdelijke aanduiding voor inhoud 15">
            <a:extLst>
              <a:ext uri="{FF2B5EF4-FFF2-40B4-BE49-F238E27FC236}">
                <a16:creationId xmlns:a16="http://schemas.microsoft.com/office/drawing/2014/main" id="{6559356F-928F-104F-9307-A043D5EA3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663"/>
          <a:stretch/>
        </p:blipFill>
        <p:spPr>
          <a:xfrm>
            <a:off x="4476382" y="1687132"/>
            <a:ext cx="7390513" cy="4156125"/>
          </a:xfr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FADC330-209B-AFAA-84AF-43A6684F20C5}"/>
              </a:ext>
            </a:extLst>
          </p:cNvPr>
          <p:cNvSpPr txBox="1"/>
          <p:nvPr/>
        </p:nvSpPr>
        <p:spPr>
          <a:xfrm>
            <a:off x="325105" y="1687132"/>
            <a:ext cx="4311290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b="1" i="1">
                <a:solidFill>
                  <a:srgbClr val="666666"/>
                </a:solidFill>
                <a:latin typeface="arial"/>
                <a:cs typeface="arial"/>
              </a:rPr>
              <a:t>3 turbines rondom Dronrijp</a:t>
            </a:r>
            <a:endParaRPr lang="nl-NL" b="1" i="1" u="none" strike="noStrike">
              <a:solidFill>
                <a:srgbClr val="666666"/>
              </a:solidFill>
              <a:effectLst/>
              <a:latin typeface="arial"/>
              <a:cs typeface="arial"/>
            </a:endParaRPr>
          </a:p>
          <a:p>
            <a:endParaRPr lang="nl-NL" b="1" i="1">
              <a:solidFill>
                <a:srgbClr val="666666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i="1" err="1">
                <a:solidFill>
                  <a:srgbClr val="666666"/>
                </a:solidFill>
                <a:latin typeface="arial"/>
                <a:cs typeface="arial"/>
              </a:rPr>
              <a:t>Reduzum</a:t>
            </a:r>
            <a:r>
              <a:rPr lang="nl-NL" i="1">
                <a:solidFill>
                  <a:srgbClr val="666666"/>
                </a:solidFill>
                <a:latin typeface="arial"/>
                <a:cs typeface="arial"/>
              </a:rPr>
              <a:t> en </a:t>
            </a:r>
            <a:r>
              <a:rPr lang="nl-NL" b="1" i="1">
                <a:solidFill>
                  <a:srgbClr val="666666"/>
                </a:solidFill>
                <a:latin typeface="arial"/>
                <a:cs typeface="arial"/>
              </a:rPr>
              <a:t>Tzum</a:t>
            </a:r>
            <a:r>
              <a:rPr lang="nl-NL" i="1">
                <a:solidFill>
                  <a:srgbClr val="666666"/>
                </a:solidFill>
                <a:latin typeface="arial"/>
                <a:cs typeface="arial"/>
              </a:rPr>
              <a:t> hebben </a:t>
            </a:r>
            <a:r>
              <a:rPr lang="nl-NL" b="1" i="1" u="none" strike="noStrike">
                <a:solidFill>
                  <a:srgbClr val="666666"/>
                </a:solidFill>
                <a:effectLst/>
                <a:latin typeface="arial"/>
                <a:cs typeface="arial"/>
              </a:rPr>
              <a:t>Dorpsmolens</a:t>
            </a:r>
            <a:r>
              <a:rPr lang="nl-NL" i="1" u="none" strike="noStrike">
                <a:solidFill>
                  <a:srgbClr val="666666"/>
                </a:solidFill>
                <a:effectLst/>
                <a:latin typeface="arial"/>
                <a:cs typeface="arial"/>
              </a:rPr>
              <a:t> uit 1994 </a:t>
            </a:r>
            <a:r>
              <a:rPr lang="nl-NL" i="1">
                <a:solidFill>
                  <a:srgbClr val="666666"/>
                </a:solidFill>
                <a:latin typeface="arial"/>
                <a:cs typeface="arial"/>
              </a:rPr>
              <a:t>vervangen in 2022  </a:t>
            </a:r>
            <a:endParaRPr lang="nl-NL" i="1" u="none" strike="noStrike">
              <a:solidFill>
                <a:srgbClr val="666666"/>
              </a:solidFill>
              <a:effectLst/>
              <a:latin typeface="arial" panose="020B0604020202020204" pitchFamily="34" charset="0"/>
              <a:cs typeface="arial"/>
            </a:endParaRPr>
          </a:p>
          <a:p>
            <a:endParaRPr lang="nl-NL" i="1">
              <a:solidFill>
                <a:srgbClr val="666666"/>
              </a:solidFill>
              <a:latin typeface="arial" panose="020B0604020202020204" pitchFamily="34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>
                <a:solidFill>
                  <a:srgbClr val="666666"/>
                </a:solidFill>
                <a:latin typeface="arial"/>
                <a:cs typeface="arial"/>
              </a:rPr>
              <a:t>Sinds 1994 is € 270.000 euro uitgekeerd aan lokale initiatieven. </a:t>
            </a:r>
          </a:p>
          <a:p>
            <a:endParaRPr lang="nl-NL" i="1">
              <a:solidFill>
                <a:srgbClr val="666666"/>
              </a:solidFill>
              <a:latin typeface="arial" panose="020B0604020202020204" pitchFamily="34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i="1">
                <a:solidFill>
                  <a:srgbClr val="666666"/>
                </a:solidFill>
                <a:latin typeface="arial"/>
                <a:cs typeface="arial"/>
              </a:rPr>
              <a:t>Nieuwe dorpsmolens zijn 76 meter hoog (</a:t>
            </a:r>
            <a:r>
              <a:rPr lang="nl-NL" i="1" err="1">
                <a:solidFill>
                  <a:srgbClr val="666666"/>
                </a:solidFill>
                <a:latin typeface="arial"/>
                <a:cs typeface="arial"/>
              </a:rPr>
              <a:t>tov</a:t>
            </a:r>
            <a:r>
              <a:rPr lang="nl-NL" i="1">
                <a:solidFill>
                  <a:srgbClr val="666666"/>
                </a:solidFill>
                <a:latin typeface="arial"/>
                <a:cs typeface="arial"/>
              </a:rPr>
              <a:t> 45) een vermogen van 1.000 kW </a:t>
            </a:r>
            <a:endParaRPr lang="nl-NL" i="1">
              <a:solidFill>
                <a:srgbClr val="666666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8494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88001" y="770670"/>
            <a:ext cx="6359769" cy="814754"/>
          </a:xfrm>
        </p:spPr>
        <p:txBody>
          <a:bodyPr>
            <a:normAutofit fontScale="90000"/>
          </a:bodyPr>
          <a:lstStyle/>
          <a:p>
            <a:br>
              <a:rPr lang="de-DE" sz="2900" b="1">
                <a:ea typeface="+mj-lt"/>
                <a:cs typeface="+mj-lt"/>
              </a:rPr>
            </a:br>
            <a:r>
              <a:rPr lang="de-DE" sz="2900" b="1">
                <a:ea typeface="+mj-lt"/>
                <a:cs typeface="+mj-lt"/>
              </a:rPr>
              <a:t> </a:t>
            </a:r>
            <a:br>
              <a:rPr lang="de-DE" sz="2900" b="1">
                <a:ea typeface="+mj-lt"/>
                <a:cs typeface="+mj-lt"/>
              </a:rPr>
            </a:br>
            <a:endParaRPr lang="de-DE" sz="2600" b="1">
              <a:cs typeface="Calibri Ligh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57812" y="2471152"/>
            <a:ext cx="9855200" cy="361664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de-DE" sz="2000">
                <a:cs typeface="Calibri"/>
              </a:rPr>
              <a:t>-</a:t>
            </a:r>
            <a:r>
              <a:rPr lang="de-DE" sz="2000" b="1" err="1">
                <a:ea typeface="+mn-lt"/>
                <a:cs typeface="+mn-lt"/>
              </a:rPr>
              <a:t>Warmtetransitie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gemeente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Waadhoeke</a:t>
            </a:r>
            <a:r>
              <a:rPr lang="de-DE" sz="2000" b="1">
                <a:ea typeface="+mn-lt"/>
                <a:cs typeface="+mn-lt"/>
              </a:rPr>
              <a:t> = </a:t>
            </a:r>
            <a:r>
              <a:rPr lang="de-DE" sz="2000" b="1" err="1">
                <a:ea typeface="+mn-lt"/>
                <a:cs typeface="+mn-lt"/>
              </a:rPr>
              <a:t>isoleren</a:t>
            </a:r>
            <a:r>
              <a:rPr lang="de-DE" sz="2000" b="1">
                <a:ea typeface="+mn-lt"/>
                <a:cs typeface="+mn-lt"/>
              </a:rPr>
              <a:t> </a:t>
            </a:r>
            <a:endParaRPr lang="nl-NL">
              <a:cs typeface="Calibri"/>
            </a:endParaRPr>
          </a:p>
          <a:p>
            <a:pPr algn="l"/>
            <a:r>
              <a:rPr lang="de-DE" sz="2000">
                <a:cs typeface="Calibri"/>
              </a:rPr>
              <a:t>-</a:t>
            </a:r>
            <a:r>
              <a:rPr lang="de-DE" sz="2000" b="1">
                <a:ea typeface="+mn-lt"/>
                <a:cs typeface="+mn-lt"/>
              </a:rPr>
              <a:t>Besparen </a:t>
            </a:r>
            <a:r>
              <a:rPr lang="de-DE" sz="2000" b="1" err="1">
                <a:ea typeface="+mn-lt"/>
                <a:cs typeface="+mn-lt"/>
              </a:rPr>
              <a:t>loont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maar</a:t>
            </a:r>
            <a:r>
              <a:rPr lang="de-DE" sz="2000" b="1">
                <a:ea typeface="+mn-lt"/>
                <a:cs typeface="+mn-lt"/>
              </a:rPr>
              <a:t>.. gas </a:t>
            </a:r>
            <a:r>
              <a:rPr lang="de-DE" sz="2000" b="1" err="1">
                <a:ea typeface="+mn-lt"/>
                <a:cs typeface="+mn-lt"/>
              </a:rPr>
              <a:t>eruit</a:t>
            </a:r>
            <a:r>
              <a:rPr lang="de-DE" sz="2000" b="1">
                <a:ea typeface="+mn-lt"/>
                <a:cs typeface="+mn-lt"/>
              </a:rPr>
              <a:t> = 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erin</a:t>
            </a:r>
            <a:endParaRPr lang="de-DE">
              <a:cs typeface="Calibri"/>
            </a:endParaRPr>
          </a:p>
          <a:p>
            <a:pPr algn="l"/>
            <a:endParaRPr lang="de-DE" sz="2000">
              <a:cs typeface="Calibri"/>
            </a:endParaRPr>
          </a:p>
          <a:p>
            <a:pPr algn="l"/>
            <a:r>
              <a:rPr lang="de-DE" sz="2000" err="1">
                <a:latin typeface="Wingdings"/>
                <a:sym typeface="Wingdings"/>
              </a:rPr>
              <a:t>ü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voor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warmtepompen</a:t>
            </a:r>
            <a:r>
              <a:rPr lang="de-DE" sz="2000" b="1">
                <a:ea typeface="+mn-lt"/>
                <a:cs typeface="+mn-lt"/>
              </a:rPr>
              <a:t> </a:t>
            </a:r>
            <a:endParaRPr lang="de-DE">
              <a:cs typeface="Calibri"/>
            </a:endParaRPr>
          </a:p>
          <a:p>
            <a:pPr algn="l"/>
            <a:r>
              <a:rPr lang="de-DE" sz="2000" err="1">
                <a:latin typeface="Wingdings"/>
                <a:sym typeface="Wingdings"/>
              </a:rPr>
              <a:t>ü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voor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waterstof</a:t>
            </a:r>
            <a:r>
              <a:rPr lang="de-DE" sz="2000" b="1">
                <a:ea typeface="+mn-lt"/>
                <a:cs typeface="+mn-lt"/>
              </a:rPr>
              <a:t> </a:t>
            </a:r>
            <a:endParaRPr lang="de-DE">
              <a:cs typeface="Calibri"/>
            </a:endParaRPr>
          </a:p>
          <a:p>
            <a:pPr algn="l"/>
            <a:r>
              <a:rPr lang="de-DE" sz="2000" err="1">
                <a:latin typeface="Wingdings"/>
                <a:sym typeface="Wingdings"/>
              </a:rPr>
              <a:t>ü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voor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warmtenet</a:t>
            </a:r>
            <a:r>
              <a:rPr lang="de-DE" sz="2000" b="1">
                <a:ea typeface="+mn-lt"/>
                <a:cs typeface="+mn-lt"/>
              </a:rPr>
              <a:t> </a:t>
            </a:r>
            <a:endParaRPr lang="de-DE">
              <a:cs typeface="Calibri"/>
            </a:endParaRPr>
          </a:p>
          <a:p>
            <a:pPr algn="l"/>
            <a:r>
              <a:rPr lang="de-DE" sz="2000" err="1">
                <a:latin typeface="Wingdings"/>
                <a:sym typeface="Wingdings"/>
              </a:rPr>
              <a:t>ü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voor</a:t>
            </a:r>
            <a:r>
              <a:rPr lang="de-DE" sz="2000" b="1">
                <a:ea typeface="+mn-lt"/>
                <a:cs typeface="+mn-lt"/>
              </a:rPr>
              <a:t> elektrisch </a:t>
            </a:r>
            <a:r>
              <a:rPr lang="de-DE" sz="2000" b="1" err="1">
                <a:ea typeface="+mn-lt"/>
                <a:cs typeface="+mn-lt"/>
              </a:rPr>
              <a:t>vervoer</a:t>
            </a:r>
            <a:r>
              <a:rPr lang="de-DE" sz="2000" b="1">
                <a:ea typeface="+mn-lt"/>
                <a:cs typeface="+mn-lt"/>
              </a:rPr>
              <a:t> </a:t>
            </a:r>
            <a:endParaRPr lang="de-DE">
              <a:cs typeface="Calibri"/>
            </a:endParaRPr>
          </a:p>
          <a:p>
            <a:pPr algn="l"/>
            <a:r>
              <a:rPr lang="de-DE" sz="2000" err="1">
                <a:latin typeface="Wingdings"/>
                <a:sym typeface="Wingdings"/>
              </a:rPr>
              <a:t>ü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voor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opslag</a:t>
            </a:r>
            <a:r>
              <a:rPr lang="de-DE" sz="2000" b="1">
                <a:ea typeface="+mn-lt"/>
                <a:cs typeface="+mn-lt"/>
              </a:rPr>
              <a:t>/ </a:t>
            </a:r>
            <a:r>
              <a:rPr lang="de-DE" sz="2000" b="1" err="1">
                <a:ea typeface="+mn-lt"/>
                <a:cs typeface="+mn-lt"/>
              </a:rPr>
              <a:t>batterijen</a:t>
            </a:r>
            <a:r>
              <a:rPr lang="de-DE" sz="2000" b="1">
                <a:ea typeface="+mn-lt"/>
                <a:cs typeface="+mn-lt"/>
              </a:rPr>
              <a:t> </a:t>
            </a:r>
            <a:br>
              <a:rPr lang="de-DE" sz="2000" b="1">
                <a:ea typeface="+mn-lt"/>
                <a:cs typeface="+mn-lt"/>
              </a:rPr>
            </a:br>
            <a:r>
              <a:rPr lang="de-DE" sz="2000" b="1">
                <a:ea typeface="+mn-lt"/>
                <a:cs typeface="+mn-lt"/>
              </a:rPr>
              <a:t> </a:t>
            </a:r>
            <a:endParaRPr lang="de-DE">
              <a:cs typeface="Calibri"/>
            </a:endParaRPr>
          </a:p>
          <a:p>
            <a:pPr algn="l"/>
            <a:r>
              <a:rPr lang="de-DE" sz="2000" b="1" err="1">
                <a:cs typeface="Calibri"/>
              </a:rPr>
              <a:t>dus</a:t>
            </a:r>
            <a:r>
              <a:rPr lang="de-DE" sz="2000" b="1">
                <a:cs typeface="Calibri"/>
              </a:rPr>
              <a:t> er </a:t>
            </a:r>
            <a:r>
              <a:rPr lang="de-DE" sz="2000" b="1" err="1">
                <a:cs typeface="Calibri"/>
              </a:rPr>
              <a:t>blijft</a:t>
            </a:r>
            <a:r>
              <a:rPr lang="de-DE" sz="2000" b="1">
                <a:cs typeface="Calibri"/>
              </a:rPr>
              <a:t> (</a:t>
            </a:r>
            <a:r>
              <a:rPr lang="de-DE" sz="2000" b="1" err="1">
                <a:cs typeface="Calibri"/>
              </a:rPr>
              <a:t>meer</a:t>
            </a:r>
            <a:r>
              <a:rPr lang="de-DE" sz="2000" b="1">
                <a:cs typeface="Calibri"/>
              </a:rPr>
              <a:t>!) </a:t>
            </a:r>
            <a:r>
              <a:rPr lang="de-DE" sz="2000" b="1" err="1">
                <a:cs typeface="Calibri"/>
              </a:rPr>
              <a:t>stroom</a:t>
            </a:r>
            <a:r>
              <a:rPr lang="de-DE" sz="2000" b="1">
                <a:cs typeface="Calibri"/>
              </a:rPr>
              <a:t> </a:t>
            </a:r>
            <a:r>
              <a:rPr lang="de-DE" sz="2000" b="1" err="1">
                <a:cs typeface="Calibri"/>
              </a:rPr>
              <a:t>nodig</a:t>
            </a:r>
            <a:r>
              <a:rPr lang="de-DE" sz="2000" b="1">
                <a:cs typeface="Calibri"/>
              </a:rPr>
              <a:t>! </a:t>
            </a:r>
            <a:endParaRPr lang="de-DE">
              <a:cs typeface="Calibri"/>
            </a:endParaRPr>
          </a:p>
          <a:p>
            <a:pPr algn="l"/>
            <a:r>
              <a:rPr lang="de-DE" sz="2000" b="1">
                <a:ea typeface="+mn-lt"/>
                <a:cs typeface="+mn-lt"/>
              </a:rPr>
              <a:t>X    </a:t>
            </a:r>
            <a:r>
              <a:rPr lang="de-DE" sz="2000" b="1" err="1">
                <a:ea typeface="+mn-lt"/>
                <a:cs typeface="+mn-lt"/>
              </a:rPr>
              <a:t>Monovergisting</a:t>
            </a:r>
            <a:r>
              <a:rPr lang="de-DE" sz="2000" b="1">
                <a:ea typeface="+mn-lt"/>
                <a:cs typeface="+mn-lt"/>
              </a:rPr>
              <a:t> = </a:t>
            </a:r>
            <a:r>
              <a:rPr lang="de-DE" sz="2000" b="1" err="1">
                <a:ea typeface="+mn-lt"/>
                <a:cs typeface="+mn-lt"/>
              </a:rPr>
              <a:t>mest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voor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of</a:t>
            </a:r>
            <a:r>
              <a:rPr lang="de-DE" sz="2000" b="1">
                <a:ea typeface="+mn-lt"/>
                <a:cs typeface="+mn-lt"/>
              </a:rPr>
              <a:t> gas </a:t>
            </a:r>
            <a:endParaRPr lang="de-DE">
              <a:cs typeface="Calibri" panose="020F0502020204030204"/>
            </a:endParaRPr>
          </a:p>
          <a:p>
            <a:endParaRPr lang="de-DE">
              <a:cs typeface="Calibri" panose="020F0502020204030204"/>
            </a:endParaRPr>
          </a:p>
        </p:txBody>
      </p:sp>
      <p:pic>
        <p:nvPicPr>
          <p:cNvPr id="4" name="Afbeelding 3" descr="Afbeelding met Graphics, grafische vormgeving, ontwerp&#10;&#10;Automatisch gegenereerde beschrijving">
            <a:extLst>
              <a:ext uri="{FF2B5EF4-FFF2-40B4-BE49-F238E27FC236}">
                <a16:creationId xmlns:a16="http://schemas.microsoft.com/office/drawing/2014/main" id="{EEDECFB2-0F29-B87D-2722-BC920D0B6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4708" y="5734772"/>
            <a:ext cx="1512277" cy="57591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FFF8D8B-59A1-D513-67AA-B944780E8CE4}"/>
              </a:ext>
            </a:extLst>
          </p:cNvPr>
          <p:cNvSpPr txBox="1"/>
          <p:nvPr/>
        </p:nvSpPr>
        <p:spPr>
          <a:xfrm>
            <a:off x="1056640" y="1645920"/>
            <a:ext cx="78028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 b="1"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9E41CDC-5541-5398-D611-8A4E65E88E07}"/>
              </a:ext>
            </a:extLst>
          </p:cNvPr>
          <p:cNvSpPr txBox="1"/>
          <p:nvPr/>
        </p:nvSpPr>
        <p:spPr>
          <a:xfrm>
            <a:off x="904240" y="294640"/>
            <a:ext cx="97028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5400" b="1">
                <a:latin typeface="Kanit"/>
                <a:ea typeface="+mj-ea"/>
              </a:rPr>
              <a:t>Warmtetransitie = stroomtransitie </a:t>
            </a:r>
            <a:endParaRPr lang="nl-NL"/>
          </a:p>
        </p:txBody>
      </p:sp>
      <p:pic>
        <p:nvPicPr>
          <p:cNvPr id="5" name="Tijdelijke aanduiding voor inhoud 4" descr="Afbeelding met tekst, diagram, schermopname, Lettertype">
            <a:extLst>
              <a:ext uri="{FF2B5EF4-FFF2-40B4-BE49-F238E27FC236}">
                <a16:creationId xmlns:a16="http://schemas.microsoft.com/office/drawing/2014/main" id="{44265AC6-BB83-61E5-F087-D6E2E7D5E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34" y="-1"/>
            <a:ext cx="12387434" cy="6970753"/>
          </a:xfrm>
          <a:prstGeom prst="rect">
            <a:avLst/>
          </a:prstGeom>
        </p:spPr>
      </p:pic>
      <p:pic>
        <p:nvPicPr>
          <p:cNvPr id="7" name="Afbeelding 6" descr="Afbeelding met tekst, diagram, kaart&#10;&#10;Automatisch gegenereerde beschrijving">
            <a:extLst>
              <a:ext uri="{FF2B5EF4-FFF2-40B4-BE49-F238E27FC236}">
                <a16:creationId xmlns:a16="http://schemas.microsoft.com/office/drawing/2014/main" id="{AABA4BCC-B03D-71FE-C911-4CFE05254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2046" y="-40901"/>
            <a:ext cx="12478869" cy="7047377"/>
          </a:xfrm>
          <a:prstGeom prst="rect">
            <a:avLst/>
          </a:prstGeom>
        </p:spPr>
      </p:pic>
      <p:pic>
        <p:nvPicPr>
          <p:cNvPr id="9" name="Tijdelijke aanduiding voor inhoud 4" descr="Afbeelding met tekst, kaart, diagram, Lettertype">
            <a:extLst>
              <a:ext uri="{FF2B5EF4-FFF2-40B4-BE49-F238E27FC236}">
                <a16:creationId xmlns:a16="http://schemas.microsoft.com/office/drawing/2014/main" id="{27B4BEA6-51D0-EB47-E233-8427C0D61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25" y="13938"/>
            <a:ext cx="12573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64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D0649DB-3E57-C531-86C3-03C16D8193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861142"/>
              </p:ext>
            </p:extLst>
          </p:nvPr>
        </p:nvGraphicFramePr>
        <p:xfrm>
          <a:off x="1768169" y="657596"/>
          <a:ext cx="6647685" cy="5542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erkblad" r:id="rId2" imgW="4584700" imgH="3822700" progId="Excel.Sheet.12">
                  <p:embed/>
                </p:oleObj>
              </mc:Choice>
              <mc:Fallback>
                <p:oleObj name="Werkblad" r:id="rId2" imgW="4584700" imgH="3822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68169" y="657596"/>
                        <a:ext cx="6647685" cy="5542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53801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88001" y="770670"/>
            <a:ext cx="6359769" cy="814754"/>
          </a:xfrm>
        </p:spPr>
        <p:txBody>
          <a:bodyPr>
            <a:normAutofit fontScale="90000"/>
          </a:bodyPr>
          <a:lstStyle/>
          <a:p>
            <a:br>
              <a:rPr lang="de-DE" sz="2900" b="1">
                <a:ea typeface="+mj-lt"/>
                <a:cs typeface="+mj-lt"/>
              </a:rPr>
            </a:br>
            <a:r>
              <a:rPr lang="de-DE" sz="2900" b="1">
                <a:ea typeface="+mj-lt"/>
                <a:cs typeface="+mj-lt"/>
              </a:rPr>
              <a:t> </a:t>
            </a:r>
            <a:br>
              <a:rPr lang="de-DE" sz="2900" b="1">
                <a:ea typeface="+mj-lt"/>
                <a:cs typeface="+mj-lt"/>
              </a:rPr>
            </a:br>
            <a:endParaRPr lang="de-DE" sz="2600" b="1">
              <a:cs typeface="Calibri Ligh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57812" y="2471152"/>
            <a:ext cx="9855200" cy="361664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de-DE" sz="2000">
                <a:cs typeface="Calibri"/>
              </a:rPr>
              <a:t>-</a:t>
            </a:r>
            <a:r>
              <a:rPr lang="de-DE" sz="2000" b="1" err="1">
                <a:ea typeface="+mn-lt"/>
                <a:cs typeface="+mn-lt"/>
              </a:rPr>
              <a:t>Warmtetransitie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gemeente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Waadhoeke</a:t>
            </a:r>
            <a:r>
              <a:rPr lang="de-DE" sz="2000" b="1">
                <a:ea typeface="+mn-lt"/>
                <a:cs typeface="+mn-lt"/>
              </a:rPr>
              <a:t> = </a:t>
            </a:r>
            <a:r>
              <a:rPr lang="de-DE" sz="2000" b="1" err="1">
                <a:ea typeface="+mn-lt"/>
                <a:cs typeface="+mn-lt"/>
              </a:rPr>
              <a:t>isoleren</a:t>
            </a:r>
            <a:r>
              <a:rPr lang="de-DE" sz="2000" b="1">
                <a:ea typeface="+mn-lt"/>
                <a:cs typeface="+mn-lt"/>
              </a:rPr>
              <a:t> </a:t>
            </a:r>
            <a:endParaRPr lang="nl-NL">
              <a:cs typeface="Calibri"/>
            </a:endParaRPr>
          </a:p>
          <a:p>
            <a:pPr algn="l"/>
            <a:r>
              <a:rPr lang="de-DE" sz="2000">
                <a:cs typeface="Calibri"/>
              </a:rPr>
              <a:t>-</a:t>
            </a:r>
            <a:r>
              <a:rPr lang="de-DE" sz="2000" b="1">
                <a:ea typeface="+mn-lt"/>
                <a:cs typeface="+mn-lt"/>
              </a:rPr>
              <a:t>Besparen </a:t>
            </a:r>
            <a:r>
              <a:rPr lang="de-DE" sz="2000" b="1" err="1">
                <a:ea typeface="+mn-lt"/>
                <a:cs typeface="+mn-lt"/>
              </a:rPr>
              <a:t>loont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maar</a:t>
            </a:r>
            <a:r>
              <a:rPr lang="de-DE" sz="2000" b="1">
                <a:ea typeface="+mn-lt"/>
                <a:cs typeface="+mn-lt"/>
              </a:rPr>
              <a:t>.. gas </a:t>
            </a:r>
            <a:r>
              <a:rPr lang="de-DE" sz="2000" b="1" err="1">
                <a:ea typeface="+mn-lt"/>
                <a:cs typeface="+mn-lt"/>
              </a:rPr>
              <a:t>eruit</a:t>
            </a:r>
            <a:r>
              <a:rPr lang="de-DE" sz="2000" b="1">
                <a:ea typeface="+mn-lt"/>
                <a:cs typeface="+mn-lt"/>
              </a:rPr>
              <a:t> = 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erin</a:t>
            </a:r>
            <a:endParaRPr lang="de-DE">
              <a:cs typeface="Calibri"/>
            </a:endParaRPr>
          </a:p>
          <a:p>
            <a:pPr algn="l"/>
            <a:endParaRPr lang="de-DE" sz="2000">
              <a:cs typeface="Calibri"/>
            </a:endParaRPr>
          </a:p>
          <a:p>
            <a:pPr algn="l"/>
            <a:r>
              <a:rPr lang="de-DE" sz="2000" err="1">
                <a:latin typeface="Wingdings"/>
                <a:sym typeface="Wingdings"/>
              </a:rPr>
              <a:t>ü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voor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warmtepompen</a:t>
            </a:r>
            <a:r>
              <a:rPr lang="de-DE" sz="2000" b="1">
                <a:ea typeface="+mn-lt"/>
                <a:cs typeface="+mn-lt"/>
              </a:rPr>
              <a:t> </a:t>
            </a:r>
            <a:endParaRPr lang="de-DE">
              <a:cs typeface="Calibri"/>
            </a:endParaRPr>
          </a:p>
          <a:p>
            <a:pPr algn="l"/>
            <a:r>
              <a:rPr lang="de-DE" sz="2000" err="1">
                <a:latin typeface="Wingdings"/>
                <a:sym typeface="Wingdings"/>
              </a:rPr>
              <a:t>ü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voor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waterstof</a:t>
            </a:r>
            <a:r>
              <a:rPr lang="de-DE" sz="2000" b="1">
                <a:ea typeface="+mn-lt"/>
                <a:cs typeface="+mn-lt"/>
              </a:rPr>
              <a:t> </a:t>
            </a:r>
            <a:endParaRPr lang="de-DE">
              <a:cs typeface="Calibri"/>
            </a:endParaRPr>
          </a:p>
          <a:p>
            <a:pPr algn="l"/>
            <a:r>
              <a:rPr lang="de-DE" sz="2000" err="1">
                <a:latin typeface="Wingdings"/>
                <a:sym typeface="Wingdings"/>
              </a:rPr>
              <a:t>ü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voor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warmtenet</a:t>
            </a:r>
            <a:r>
              <a:rPr lang="de-DE" sz="2000" b="1">
                <a:ea typeface="+mn-lt"/>
                <a:cs typeface="+mn-lt"/>
              </a:rPr>
              <a:t> </a:t>
            </a:r>
            <a:endParaRPr lang="de-DE">
              <a:cs typeface="Calibri"/>
            </a:endParaRPr>
          </a:p>
          <a:p>
            <a:pPr algn="l"/>
            <a:r>
              <a:rPr lang="de-DE" sz="2000" err="1">
                <a:latin typeface="Wingdings"/>
                <a:sym typeface="Wingdings"/>
              </a:rPr>
              <a:t>ü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voor</a:t>
            </a:r>
            <a:r>
              <a:rPr lang="de-DE" sz="2000" b="1">
                <a:ea typeface="+mn-lt"/>
                <a:cs typeface="+mn-lt"/>
              </a:rPr>
              <a:t> elektrisch </a:t>
            </a:r>
            <a:r>
              <a:rPr lang="de-DE" sz="2000" b="1" err="1">
                <a:ea typeface="+mn-lt"/>
                <a:cs typeface="+mn-lt"/>
              </a:rPr>
              <a:t>vervoer</a:t>
            </a:r>
            <a:r>
              <a:rPr lang="de-DE" sz="2000" b="1">
                <a:ea typeface="+mn-lt"/>
                <a:cs typeface="+mn-lt"/>
              </a:rPr>
              <a:t> </a:t>
            </a:r>
            <a:endParaRPr lang="de-DE">
              <a:cs typeface="Calibri"/>
            </a:endParaRPr>
          </a:p>
          <a:p>
            <a:pPr algn="l"/>
            <a:r>
              <a:rPr lang="de-DE" sz="2000" err="1">
                <a:latin typeface="Wingdings"/>
                <a:sym typeface="Wingdings"/>
              </a:rPr>
              <a:t>ü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voor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opslag</a:t>
            </a:r>
            <a:r>
              <a:rPr lang="de-DE" sz="2000" b="1">
                <a:ea typeface="+mn-lt"/>
                <a:cs typeface="+mn-lt"/>
              </a:rPr>
              <a:t>/ </a:t>
            </a:r>
            <a:r>
              <a:rPr lang="de-DE" sz="2000" b="1" err="1">
                <a:ea typeface="+mn-lt"/>
                <a:cs typeface="+mn-lt"/>
              </a:rPr>
              <a:t>batterijen</a:t>
            </a:r>
            <a:r>
              <a:rPr lang="de-DE" sz="2000" b="1">
                <a:ea typeface="+mn-lt"/>
                <a:cs typeface="+mn-lt"/>
              </a:rPr>
              <a:t> </a:t>
            </a:r>
            <a:br>
              <a:rPr lang="de-DE" sz="2000" b="1">
                <a:ea typeface="+mn-lt"/>
                <a:cs typeface="+mn-lt"/>
              </a:rPr>
            </a:br>
            <a:r>
              <a:rPr lang="de-DE" sz="2000" b="1">
                <a:ea typeface="+mn-lt"/>
                <a:cs typeface="+mn-lt"/>
              </a:rPr>
              <a:t> </a:t>
            </a:r>
            <a:endParaRPr lang="de-DE">
              <a:cs typeface="Calibri"/>
            </a:endParaRPr>
          </a:p>
          <a:p>
            <a:pPr algn="l"/>
            <a:r>
              <a:rPr lang="de-DE" sz="2000" b="1" err="1">
                <a:cs typeface="Calibri"/>
              </a:rPr>
              <a:t>dus</a:t>
            </a:r>
            <a:r>
              <a:rPr lang="de-DE" sz="2000" b="1">
                <a:cs typeface="Calibri"/>
              </a:rPr>
              <a:t> er </a:t>
            </a:r>
            <a:r>
              <a:rPr lang="de-DE" sz="2000" b="1" err="1">
                <a:cs typeface="Calibri"/>
              </a:rPr>
              <a:t>blijft</a:t>
            </a:r>
            <a:r>
              <a:rPr lang="de-DE" sz="2000" b="1">
                <a:cs typeface="Calibri"/>
              </a:rPr>
              <a:t> (</a:t>
            </a:r>
            <a:r>
              <a:rPr lang="de-DE" sz="2000" b="1" err="1">
                <a:cs typeface="Calibri"/>
              </a:rPr>
              <a:t>meer</a:t>
            </a:r>
            <a:r>
              <a:rPr lang="de-DE" sz="2000" b="1">
                <a:cs typeface="Calibri"/>
              </a:rPr>
              <a:t>!) </a:t>
            </a:r>
            <a:r>
              <a:rPr lang="de-DE" sz="2000" b="1" err="1">
                <a:cs typeface="Calibri"/>
              </a:rPr>
              <a:t>stroom</a:t>
            </a:r>
            <a:r>
              <a:rPr lang="de-DE" sz="2000" b="1">
                <a:cs typeface="Calibri"/>
              </a:rPr>
              <a:t> </a:t>
            </a:r>
            <a:r>
              <a:rPr lang="de-DE" sz="2000" b="1" err="1">
                <a:cs typeface="Calibri"/>
              </a:rPr>
              <a:t>nodig</a:t>
            </a:r>
            <a:r>
              <a:rPr lang="de-DE" sz="2000" b="1">
                <a:cs typeface="Calibri"/>
              </a:rPr>
              <a:t>! </a:t>
            </a:r>
            <a:endParaRPr lang="de-DE">
              <a:cs typeface="Calibri"/>
            </a:endParaRPr>
          </a:p>
          <a:p>
            <a:pPr algn="l"/>
            <a:r>
              <a:rPr lang="de-DE" sz="2000" b="1">
                <a:ea typeface="+mn-lt"/>
                <a:cs typeface="+mn-lt"/>
              </a:rPr>
              <a:t>X    </a:t>
            </a:r>
            <a:r>
              <a:rPr lang="de-DE" sz="2000" b="1" err="1">
                <a:ea typeface="+mn-lt"/>
                <a:cs typeface="+mn-lt"/>
              </a:rPr>
              <a:t>Monovergisting</a:t>
            </a:r>
            <a:r>
              <a:rPr lang="de-DE" sz="2000" b="1">
                <a:ea typeface="+mn-lt"/>
                <a:cs typeface="+mn-lt"/>
              </a:rPr>
              <a:t> = </a:t>
            </a:r>
            <a:r>
              <a:rPr lang="de-DE" sz="2000" b="1" err="1">
                <a:ea typeface="+mn-lt"/>
                <a:cs typeface="+mn-lt"/>
              </a:rPr>
              <a:t>mest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voor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stroom</a:t>
            </a:r>
            <a:r>
              <a:rPr lang="de-DE" sz="2000" b="1">
                <a:ea typeface="+mn-lt"/>
                <a:cs typeface="+mn-lt"/>
              </a:rPr>
              <a:t> </a:t>
            </a:r>
            <a:r>
              <a:rPr lang="de-DE" sz="2000" b="1" err="1">
                <a:ea typeface="+mn-lt"/>
                <a:cs typeface="+mn-lt"/>
              </a:rPr>
              <a:t>of</a:t>
            </a:r>
            <a:r>
              <a:rPr lang="de-DE" sz="2000" b="1">
                <a:ea typeface="+mn-lt"/>
                <a:cs typeface="+mn-lt"/>
              </a:rPr>
              <a:t> gas </a:t>
            </a:r>
            <a:endParaRPr lang="de-DE">
              <a:cs typeface="Calibri" panose="020F0502020204030204"/>
            </a:endParaRPr>
          </a:p>
          <a:p>
            <a:endParaRPr lang="de-DE">
              <a:cs typeface="Calibri" panose="020F0502020204030204"/>
            </a:endParaRPr>
          </a:p>
        </p:txBody>
      </p:sp>
      <p:pic>
        <p:nvPicPr>
          <p:cNvPr id="4" name="Afbeelding 3" descr="Afbeelding met Graphics, grafische vormgeving, ontwerp&#10;&#10;Automatisch gegenereerde beschrijving">
            <a:extLst>
              <a:ext uri="{FF2B5EF4-FFF2-40B4-BE49-F238E27FC236}">
                <a16:creationId xmlns:a16="http://schemas.microsoft.com/office/drawing/2014/main" id="{EEDECFB2-0F29-B87D-2722-BC920D0B6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4708" y="5734772"/>
            <a:ext cx="1512277" cy="57591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FFF8D8B-59A1-D513-67AA-B944780E8CE4}"/>
              </a:ext>
            </a:extLst>
          </p:cNvPr>
          <p:cNvSpPr txBox="1"/>
          <p:nvPr/>
        </p:nvSpPr>
        <p:spPr>
          <a:xfrm>
            <a:off x="1056640" y="1645920"/>
            <a:ext cx="78028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 b="1"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9E41CDC-5541-5398-D611-8A4E65E88E07}"/>
              </a:ext>
            </a:extLst>
          </p:cNvPr>
          <p:cNvSpPr txBox="1"/>
          <p:nvPr/>
        </p:nvSpPr>
        <p:spPr>
          <a:xfrm>
            <a:off x="904240" y="294640"/>
            <a:ext cx="97028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5400" b="1">
                <a:latin typeface="Kanit"/>
                <a:ea typeface="+mj-ea"/>
              </a:rPr>
              <a:t>Warmtetransitie = stroomtransitie </a:t>
            </a:r>
            <a:endParaRPr lang="nl-NL"/>
          </a:p>
        </p:txBody>
      </p:sp>
      <p:pic>
        <p:nvPicPr>
          <p:cNvPr id="5" name="Tijdelijke aanduiding voor inhoud 4" descr="Afbeelding met tekst, diagram, schermopname, Lettertype">
            <a:extLst>
              <a:ext uri="{FF2B5EF4-FFF2-40B4-BE49-F238E27FC236}">
                <a16:creationId xmlns:a16="http://schemas.microsoft.com/office/drawing/2014/main" id="{44265AC6-BB83-61E5-F087-D6E2E7D5E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34" y="-1"/>
            <a:ext cx="12387434" cy="6970753"/>
          </a:xfrm>
          <a:prstGeom prst="rect">
            <a:avLst/>
          </a:prstGeom>
        </p:spPr>
      </p:pic>
      <p:pic>
        <p:nvPicPr>
          <p:cNvPr id="7" name="Afbeelding 6" descr="Afbeelding met tekst, diagram, kaart&#10;&#10;Automatisch gegenereerde beschrijving">
            <a:extLst>
              <a:ext uri="{FF2B5EF4-FFF2-40B4-BE49-F238E27FC236}">
                <a16:creationId xmlns:a16="http://schemas.microsoft.com/office/drawing/2014/main" id="{AABA4BCC-B03D-71FE-C911-4CFE05254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2046" y="-40901"/>
            <a:ext cx="12478869" cy="704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702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Dia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5955769" y="6540500"/>
            <a:ext cx="274114" cy="2872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none" lIns="50800" tIns="50800" rIns="50800" bIns="50800" rtlCol="0" anchor="t">
            <a:spAutoFit/>
          </a:bodyPr>
          <a:lstStyle>
            <a:lvl1pPr algn="ctr" defTabSz="412750"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 b="0"/>
              <a:pPr/>
              <a:t>41</a:t>
            </a:fld>
            <a:endParaRPr b="0"/>
          </a:p>
        </p:txBody>
      </p:sp>
      <p:pic>
        <p:nvPicPr>
          <p:cNvPr id="374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0664" y="462628"/>
            <a:ext cx="627140" cy="613542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Gemeente…"/>
          <p:cNvSpPr txBox="1"/>
          <p:nvPr/>
        </p:nvSpPr>
        <p:spPr>
          <a:xfrm>
            <a:off x="1921593" y="2324355"/>
            <a:ext cx="8342466" cy="220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pPr algn="ctr">
              <a:lnSpc>
                <a:spcPct val="150000"/>
              </a:lnSpc>
              <a:defRPr sz="44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lang="nl-NL" sz="8300" cap="all">
                <a:solidFill>
                  <a:srgbClr val="3C3734"/>
                </a:solidFill>
                <a:latin typeface="Museo Sans Display ExtraBlack"/>
                <a:sym typeface="Museo Sans Display ExtraBlack"/>
              </a:rPr>
              <a:t>Zon  </a:t>
            </a:r>
          </a:p>
        </p:txBody>
      </p:sp>
    </p:spTree>
    <p:extLst>
      <p:ext uri="{BB962C8B-B14F-4D97-AF65-F5344CB8AC3E}">
        <p14:creationId xmlns:p14="http://schemas.microsoft.com/office/powerpoint/2010/main" val="423818109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Dia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5956571" y="6540500"/>
            <a:ext cx="272510" cy="2872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t">
            <a:spAutoFit/>
          </a:bodyPr>
          <a:lstStyle>
            <a:lvl1pPr algn="ctr" defTabSz="412750"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hangingPunct="0"/>
            <a:fld id="{86CB4B4D-7CA3-9044-876B-883B54F8677D}" type="slidenum">
              <a:rPr kern="0"/>
              <a:pPr hangingPunct="0"/>
              <a:t>42</a:t>
            </a:fld>
            <a:endParaRPr kern="0"/>
          </a:p>
        </p:txBody>
      </p:sp>
      <p:sp>
        <p:nvSpPr>
          <p:cNvPr id="474" name="doelstellingen in dit project"/>
          <p:cNvSpPr txBox="1">
            <a:spLocks noGrp="1"/>
          </p:cNvSpPr>
          <p:nvPr>
            <p:ph type="title"/>
          </p:nvPr>
        </p:nvSpPr>
        <p:spPr>
          <a:xfrm>
            <a:off x="855551" y="348101"/>
            <a:ext cx="10287001" cy="613541"/>
          </a:xfrm>
          <a:prstGeom prst="rect">
            <a:avLst/>
          </a:prstGeom>
        </p:spPr>
        <p:txBody>
          <a:bodyPr lIns="45719" tIns="45720" rIns="45719" bIns="45720" anchor="b">
            <a:noAutofit/>
          </a:bodyPr>
          <a:lstStyle>
            <a:lvl1pPr algn="l" defTabSz="113385">
              <a:lnSpc>
                <a:spcPts val="8000"/>
              </a:lnSpc>
              <a:defRPr sz="18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lvl1pPr>
          </a:lstStyle>
          <a:p>
            <a:r>
              <a:rPr lang="nl-NL" sz="3600"/>
              <a:t> Traditioneel.. Liever niet</a:t>
            </a:r>
            <a:r>
              <a:rPr lang="nl-NL" sz="4000"/>
              <a:t> </a:t>
            </a:r>
            <a:endParaRPr sz="4000"/>
          </a:p>
        </p:txBody>
      </p:sp>
      <p:pic>
        <p:nvPicPr>
          <p:cNvPr id="475" name="Afbeelding" descr="Afbeeld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0664" y="462628"/>
            <a:ext cx="627140" cy="61354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emeente…">
            <a:extLst>
              <a:ext uri="{FF2B5EF4-FFF2-40B4-BE49-F238E27FC236}">
                <a16:creationId xmlns:a16="http://schemas.microsoft.com/office/drawing/2014/main" id="{13815127-B9BC-8FF8-0490-4C5A4AA41E23}"/>
              </a:ext>
            </a:extLst>
          </p:cNvPr>
          <p:cNvSpPr txBox="1">
            <a:spLocks/>
          </p:cNvSpPr>
          <p:nvPr/>
        </p:nvSpPr>
        <p:spPr>
          <a:xfrm>
            <a:off x="5649107" y="1132719"/>
            <a:ext cx="6090912" cy="298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vert="horz" lIns="45720" tIns="22860" rIns="45720" bIns="22860" rtlCol="0" anchor="t">
            <a:noAutofit/>
          </a:bodyPr>
          <a:lstStyle>
            <a:lvl1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2C402E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2C402E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2C402E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2C402E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2C402E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5283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2C402E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6197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2C402E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7112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2C402E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8026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2C402E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285750" indent="-285750" algn="l" defTabSz="228600">
              <a:lnSpc>
                <a:spcPts val="4300"/>
              </a:lnSpc>
              <a:buFont typeface="Arial" panose="020B0604020202020204" pitchFamily="34" charset="0"/>
              <a:buChar char="•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lang="nl-NL" sz="2000" kern="0" cap="all">
                <a:solidFill>
                  <a:srgbClr val="3C3734"/>
                </a:solidFill>
                <a:latin typeface="Rubik" pitchFamily="2" charset="-79"/>
                <a:ea typeface="Museo Sans Display ExtraBlack"/>
                <a:cs typeface="Rubik"/>
                <a:sym typeface="Museo Sans Display ExtraBlack"/>
              </a:rPr>
              <a:t>Hoge netbelasting (nóg meer zon)</a:t>
            </a:r>
          </a:p>
          <a:p>
            <a:pPr marL="285750" indent="-285750" algn="l" defTabSz="228600">
              <a:lnSpc>
                <a:spcPts val="4300"/>
              </a:lnSpc>
              <a:buFont typeface="Arial" panose="020B0604020202020204" pitchFamily="34" charset="0"/>
              <a:buChar char="•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lang="nl-NL" sz="2000" kern="0" cap="all">
                <a:solidFill>
                  <a:srgbClr val="3C3734"/>
                </a:solidFill>
                <a:latin typeface="Rubik" pitchFamily="2" charset="-79"/>
                <a:ea typeface="Museo Sans Display ExtraBlack"/>
                <a:cs typeface="Rubik"/>
                <a:sym typeface="Museo Sans Display ExtraBlack"/>
              </a:rPr>
              <a:t>Hoge grondbelasting/dicht op elkaar</a:t>
            </a:r>
          </a:p>
          <a:p>
            <a:pPr marL="285750" indent="-285750" algn="l" defTabSz="228600">
              <a:lnSpc>
                <a:spcPts val="4300"/>
              </a:lnSpc>
              <a:buFont typeface="Arial" panose="020B0604020202020204" pitchFamily="34" charset="0"/>
              <a:buChar char="•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lang="nl-NL" sz="2000" kern="0" cap="all">
                <a:solidFill>
                  <a:srgbClr val="3C3734"/>
                </a:solidFill>
                <a:latin typeface="Rubik" pitchFamily="2" charset="-79"/>
                <a:ea typeface="Museo Sans Display ExtraBlack"/>
                <a:cs typeface="Rubik"/>
                <a:sym typeface="Museo Sans Display ExtraBlack"/>
              </a:rPr>
              <a:t>Lage gelijktijdigheid met verbruik </a:t>
            </a:r>
          </a:p>
          <a:p>
            <a:pPr marL="285750" indent="-285750" algn="l" defTabSz="228600">
              <a:lnSpc>
                <a:spcPts val="4300"/>
              </a:lnSpc>
              <a:buFont typeface="Arial" panose="020B0604020202020204" pitchFamily="34" charset="0"/>
              <a:buChar char="•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lang="nl-NL" sz="2000" kern="0" cap="all">
                <a:solidFill>
                  <a:srgbClr val="3C3734"/>
                </a:solidFill>
                <a:latin typeface="Rubik" pitchFamily="2" charset="-79"/>
                <a:ea typeface="Museo Sans Display ExtraBlack"/>
                <a:cs typeface="Rubik"/>
                <a:sym typeface="Museo Sans Display ExtraBlack"/>
              </a:rPr>
              <a:t>Meest ruimte-efficiënt; weinig kans voor biodiversiteit/ andere functies</a:t>
            </a:r>
          </a:p>
          <a:p>
            <a:pPr marL="285750" indent="-285750" algn="l" defTabSz="228600">
              <a:lnSpc>
                <a:spcPts val="4300"/>
              </a:lnSpc>
              <a:buFont typeface="Arial" panose="020B0604020202020204" pitchFamily="34" charset="0"/>
              <a:buChar char="•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endParaRPr lang="nl-NL" sz="2000" kern="0" cap="all">
              <a:solidFill>
                <a:srgbClr val="3C3734"/>
              </a:solidFill>
              <a:latin typeface="Rubik" pitchFamily="2" charset="-79"/>
              <a:ea typeface="Museo Sans Display ExtraBlack"/>
              <a:cs typeface="Rubik"/>
              <a:sym typeface="Museo Sans Display ExtraBlack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CF881EC-B6C0-6E43-5551-28075C9F8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50" y="961642"/>
            <a:ext cx="4648538" cy="309456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E3F7E28-44B0-4BE7-7A85-8BD956FD2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552" y="4115118"/>
            <a:ext cx="4648538" cy="26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3341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Dia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5956571" y="6540500"/>
            <a:ext cx="272510" cy="2872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t">
            <a:spAutoFit/>
          </a:bodyPr>
          <a:lstStyle>
            <a:lvl1pPr algn="ctr" defTabSz="412750"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hangingPunct="0"/>
            <a:fld id="{86CB4B4D-7CA3-9044-876B-883B54F8677D}" type="slidenum">
              <a:rPr kern="0"/>
              <a:pPr hangingPunct="0"/>
              <a:t>43</a:t>
            </a:fld>
            <a:endParaRPr kern="0"/>
          </a:p>
        </p:txBody>
      </p:sp>
      <p:sp>
        <p:nvSpPr>
          <p:cNvPr id="474" name="doelstellingen in dit project"/>
          <p:cNvSpPr txBox="1">
            <a:spLocks noGrp="1"/>
          </p:cNvSpPr>
          <p:nvPr>
            <p:ph type="title"/>
          </p:nvPr>
        </p:nvSpPr>
        <p:spPr>
          <a:xfrm>
            <a:off x="855551" y="348101"/>
            <a:ext cx="10287001" cy="613541"/>
          </a:xfrm>
          <a:prstGeom prst="rect">
            <a:avLst/>
          </a:prstGeom>
        </p:spPr>
        <p:txBody>
          <a:bodyPr lIns="45719" tIns="45720" rIns="45719" bIns="45720" anchor="b">
            <a:noAutofit/>
          </a:bodyPr>
          <a:lstStyle>
            <a:lvl1pPr algn="l" defTabSz="113385">
              <a:lnSpc>
                <a:spcPts val="8000"/>
              </a:lnSpc>
              <a:defRPr sz="18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lvl1pPr>
          </a:lstStyle>
          <a:p>
            <a:r>
              <a:rPr lang="nl-NL" sz="3600"/>
              <a:t>Natuur inclusief </a:t>
            </a:r>
          </a:p>
        </p:txBody>
      </p:sp>
      <p:pic>
        <p:nvPicPr>
          <p:cNvPr id="475" name="Afbeelding" descr="Afbeeld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0664" y="462628"/>
            <a:ext cx="627140" cy="61354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705C08D-F522-8EEC-DCAA-930583C8D870}"/>
              </a:ext>
            </a:extLst>
          </p:cNvPr>
          <p:cNvSpPr txBox="1"/>
          <p:nvPr/>
        </p:nvSpPr>
        <p:spPr>
          <a:xfrm>
            <a:off x="3609617" y="5586572"/>
            <a:ext cx="294730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nl-NL" kern="0">
                <a:solidFill>
                  <a:srgbClr val="2C402E"/>
                </a:solidFill>
                <a:latin typeface="Calibri"/>
                <a:ea typeface="Helvetica Neue"/>
                <a:cs typeface="Calibri"/>
                <a:sym typeface="Calibri"/>
              </a:rPr>
              <a:t>Energie Coöperatie Glimmen </a:t>
            </a:r>
          </a:p>
          <a:p>
            <a:pPr hangingPunct="0"/>
            <a:r>
              <a:rPr lang="nl-NL" kern="0">
                <a:solidFill>
                  <a:srgbClr val="2C402E"/>
                </a:solidFill>
                <a:latin typeface="Calibri"/>
                <a:ea typeface="Helvetica Neue"/>
                <a:cs typeface="Calibri"/>
                <a:sym typeface="Calibri"/>
              </a:rPr>
              <a:t>4320 zonnepanelen</a:t>
            </a:r>
          </a:p>
          <a:p>
            <a:pPr hangingPunct="0"/>
            <a:r>
              <a:rPr lang="nl-NL" kern="0">
                <a:solidFill>
                  <a:srgbClr val="2C402E"/>
                </a:solidFill>
                <a:latin typeface="Calibri"/>
                <a:ea typeface="Helvetica Neue"/>
                <a:cs typeface="Calibri"/>
                <a:sym typeface="Calibri"/>
              </a:rPr>
              <a:t>1,8 hectare </a:t>
            </a:r>
          </a:p>
        </p:txBody>
      </p:sp>
      <p:pic>
        <p:nvPicPr>
          <p:cNvPr id="6" name="Afbeelding 6" descr="Afbeelding met gras, hemel, buitenshuis, veld&#10;&#10;Automatisch gegenereerde beschrijving">
            <a:extLst>
              <a:ext uri="{FF2B5EF4-FFF2-40B4-BE49-F238E27FC236}">
                <a16:creationId xmlns:a16="http://schemas.microsoft.com/office/drawing/2014/main" id="{178BCC3B-EC16-1789-2E45-0FD7454FF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97" y="961641"/>
            <a:ext cx="6578381" cy="369925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8B28A3B-9BF3-93B9-13BF-391F7CFCA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656" y="3732690"/>
            <a:ext cx="3063961" cy="2807810"/>
          </a:xfrm>
          <a:prstGeom prst="rect">
            <a:avLst/>
          </a:prstGeom>
        </p:spPr>
      </p:pic>
      <p:sp>
        <p:nvSpPr>
          <p:cNvPr id="2" name="Gemeente…">
            <a:extLst>
              <a:ext uri="{FF2B5EF4-FFF2-40B4-BE49-F238E27FC236}">
                <a16:creationId xmlns:a16="http://schemas.microsoft.com/office/drawing/2014/main" id="{4D17EDF6-90EE-7244-8684-7EF468548ACB}"/>
              </a:ext>
            </a:extLst>
          </p:cNvPr>
          <p:cNvSpPr txBox="1">
            <a:spLocks/>
          </p:cNvSpPr>
          <p:nvPr/>
        </p:nvSpPr>
        <p:spPr>
          <a:xfrm>
            <a:off x="7285067" y="961642"/>
            <a:ext cx="4095111" cy="4907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vert="horz" lIns="45720" tIns="22860" rIns="45720" bIns="22860" rtlCol="0" anchor="t">
            <a:noAutofit/>
          </a:bodyPr>
          <a:lstStyle>
            <a:lvl1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2C402E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2C402E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2C402E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2C402E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2C402E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5283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2C402E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6197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2C402E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7112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2C402E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8026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2C402E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285750" indent="-285750" algn="l" defTabSz="228600">
              <a:lnSpc>
                <a:spcPts val="4300"/>
              </a:lnSpc>
              <a:buFont typeface="Arial" panose="020B0604020202020204" pitchFamily="34" charset="0"/>
              <a:buChar char="•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lang="nl-NL" sz="2000" kern="0" cap="all">
                <a:solidFill>
                  <a:srgbClr val="3C3734"/>
                </a:solidFill>
                <a:latin typeface="Rubik" pitchFamily="2" charset="-79"/>
                <a:ea typeface="Museo Sans Display ExtraBlack"/>
                <a:cs typeface="Rubik"/>
                <a:sym typeface="Museo Sans Display ExtraBlack"/>
              </a:rPr>
              <a:t>Meerdere opstellingen mogelijk</a:t>
            </a:r>
          </a:p>
          <a:p>
            <a:pPr marL="285750" indent="-285750" algn="l" defTabSz="228600">
              <a:lnSpc>
                <a:spcPts val="4300"/>
              </a:lnSpc>
              <a:buFont typeface="Arial" panose="020B0604020202020204" pitchFamily="34" charset="0"/>
              <a:buChar char="•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lang="nl-NL" sz="2000" kern="0" cap="all">
                <a:solidFill>
                  <a:srgbClr val="3C3734"/>
                </a:solidFill>
                <a:latin typeface="Rubik" pitchFamily="2" charset="-79"/>
                <a:ea typeface="Museo Sans Display ExtraBlack"/>
                <a:cs typeface="Rubik"/>
                <a:sym typeface="Museo Sans Display ExtraBlack"/>
              </a:rPr>
              <a:t>Lagere Grondbelasting</a:t>
            </a:r>
          </a:p>
          <a:p>
            <a:pPr marL="285750" indent="-285750" algn="l" defTabSz="228600">
              <a:lnSpc>
                <a:spcPts val="4300"/>
              </a:lnSpc>
              <a:buFont typeface="Arial" panose="020B0604020202020204" pitchFamily="34" charset="0"/>
              <a:buChar char="•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lang="nl-NL" sz="2000" kern="0" cap="all">
                <a:solidFill>
                  <a:srgbClr val="3C3734"/>
                </a:solidFill>
                <a:latin typeface="Rubik" pitchFamily="2" charset="-79"/>
                <a:ea typeface="Museo Sans Display ExtraBlack"/>
                <a:cs typeface="Rubik"/>
                <a:sym typeface="Museo Sans Display ExtraBlack"/>
              </a:rPr>
              <a:t>Lage gelijktijdigheid met verbruik huishoudens</a:t>
            </a:r>
          </a:p>
          <a:p>
            <a:pPr marL="285750" indent="-285750" algn="l" defTabSz="228600">
              <a:lnSpc>
                <a:spcPts val="4300"/>
              </a:lnSpc>
              <a:buFont typeface="Arial" panose="020B0604020202020204" pitchFamily="34" charset="0"/>
              <a:buChar char="•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lang="nl-NL" sz="2000" kern="0" cap="all">
                <a:solidFill>
                  <a:srgbClr val="3C3734"/>
                </a:solidFill>
                <a:latin typeface="Rubik" pitchFamily="2" charset="-79"/>
                <a:ea typeface="Museo Sans Display ExtraBlack"/>
                <a:cs typeface="Rubik"/>
                <a:sym typeface="Museo Sans Display ExtraBlack"/>
              </a:rPr>
              <a:t>Biodiversiteit als doel</a:t>
            </a:r>
          </a:p>
          <a:p>
            <a:pPr marL="285750" indent="-285750" algn="l" defTabSz="228600">
              <a:lnSpc>
                <a:spcPts val="4300"/>
              </a:lnSpc>
              <a:buFont typeface="Arial" panose="020B0604020202020204" pitchFamily="34" charset="0"/>
              <a:buChar char="•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lang="nl-NL" sz="2000" kern="0" cap="all">
                <a:solidFill>
                  <a:srgbClr val="3C3734"/>
                </a:solidFill>
                <a:latin typeface="Rubik" pitchFamily="2" charset="-79"/>
                <a:ea typeface="Museo Sans Display ExtraBlack"/>
                <a:cs typeface="Rubik"/>
                <a:sym typeface="Museo Sans Display ExtraBlack"/>
              </a:rPr>
              <a:t>meer ruimte voor natuur in totale oppervlakte</a:t>
            </a:r>
          </a:p>
          <a:p>
            <a:pPr algn="l" defTabSz="228600">
              <a:lnSpc>
                <a:spcPts val="4300"/>
              </a:lnSpc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endParaRPr lang="nl-NL" sz="2000" kern="0" cap="all">
              <a:solidFill>
                <a:srgbClr val="3C3734"/>
              </a:solidFill>
              <a:latin typeface="Rubik" pitchFamily="2" charset="-79"/>
              <a:ea typeface="Museo Sans Display ExtraBlack"/>
              <a:cs typeface="Rubik" pitchFamily="2" charset="-79"/>
              <a:sym typeface="Museo Sans Display ExtraBlack"/>
            </a:endParaRPr>
          </a:p>
        </p:txBody>
      </p:sp>
    </p:spTree>
    <p:extLst>
      <p:ext uri="{BB962C8B-B14F-4D97-AF65-F5344CB8AC3E}">
        <p14:creationId xmlns:p14="http://schemas.microsoft.com/office/powerpoint/2010/main" val="316185595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oelstellingen in dit project"/>
          <p:cNvSpPr txBox="1">
            <a:spLocks noGrp="1"/>
          </p:cNvSpPr>
          <p:nvPr>
            <p:ph type="ctrTitle"/>
          </p:nvPr>
        </p:nvSpPr>
        <p:spPr>
          <a:xfrm>
            <a:off x="492187" y="-197007"/>
            <a:ext cx="5646717" cy="923328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283463">
              <a:lnSpc>
                <a:spcPts val="20000"/>
              </a:lnSpc>
              <a:defRPr sz="744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lvl1pPr>
          </a:lstStyle>
          <a:p>
            <a:r>
              <a:rPr lang="nl-NL" sz="4500" err="1"/>
              <a:t>Agri</a:t>
            </a:r>
            <a:r>
              <a:rPr lang="nl-NL" sz="4500"/>
              <a:t> PV</a:t>
            </a:r>
            <a:endParaRPr lang="nl-NL"/>
          </a:p>
        </p:txBody>
      </p:sp>
      <p:sp>
        <p:nvSpPr>
          <p:cNvPr id="136" name="Gemeente…"/>
          <p:cNvSpPr txBox="1">
            <a:spLocks noGrp="1"/>
          </p:cNvSpPr>
          <p:nvPr>
            <p:ph type="subTitle" sz="quarter" idx="1"/>
          </p:nvPr>
        </p:nvSpPr>
        <p:spPr>
          <a:xfrm>
            <a:off x="6792273" y="902407"/>
            <a:ext cx="4751412" cy="5394349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/>
          <a:p>
            <a:pPr marL="285750" indent="-285750" algn="l" defTabSz="228600">
              <a:lnSpc>
                <a:spcPct val="150000"/>
              </a:lnSpc>
              <a:buFont typeface="Arial" panose="020B0604020202020204" pitchFamily="34" charset="0"/>
              <a:buChar char="•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lang="nl-NL" sz="2000">
                <a:latin typeface="Rubik" pitchFamily="2" charset="-79"/>
                <a:cs typeface="Rubik"/>
              </a:rPr>
              <a:t>Verticale (Bi-facial) panelen </a:t>
            </a:r>
            <a:endParaRPr lang="nl-NL" sz="2000">
              <a:latin typeface="Rubik" pitchFamily="2" charset="-79"/>
              <a:cs typeface="Rubik" pitchFamily="2" charset="-79"/>
            </a:endParaRPr>
          </a:p>
          <a:p>
            <a:pPr marL="285750" indent="-285750" algn="l" defTabSz="228600">
              <a:lnSpc>
                <a:spcPct val="150000"/>
              </a:lnSpc>
              <a:buFont typeface="Arial" panose="020B0604020202020204" pitchFamily="34" charset="0"/>
              <a:buChar char="•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lang="nl-NL" sz="2000">
                <a:latin typeface="Rubik" pitchFamily="2" charset="-79"/>
                <a:cs typeface="Rubik"/>
              </a:rPr>
              <a:t>Betere netbelasting </a:t>
            </a:r>
          </a:p>
          <a:p>
            <a:pPr marL="285750" indent="-285750" algn="l" defTabSz="228600">
              <a:lnSpc>
                <a:spcPct val="150000"/>
              </a:lnSpc>
              <a:buFont typeface="Arial" panose="020B0604020202020204" pitchFamily="34" charset="0"/>
              <a:buChar char="•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lang="nl-NL" sz="2000" cap="all">
                <a:solidFill>
                  <a:srgbClr val="3C3734"/>
                </a:solidFill>
                <a:latin typeface="Rubik" pitchFamily="2" charset="-79"/>
                <a:ea typeface="Museo Sans Display ExtraBlack"/>
                <a:cs typeface="Rubik"/>
                <a:sym typeface="Museo Sans Display ExtraBlack"/>
              </a:rPr>
              <a:t>hoge gelijktijdigheid met verbruik huishoudens</a:t>
            </a:r>
            <a:endParaRPr lang="nl-NL" sz="2000">
              <a:latin typeface="Rubik" pitchFamily="2" charset="-79"/>
              <a:cs typeface="Rubik"/>
            </a:endParaRPr>
          </a:p>
          <a:p>
            <a:pPr marL="285750" indent="-285750" algn="l" defTabSz="228600">
              <a:lnSpc>
                <a:spcPct val="150000"/>
              </a:lnSpc>
              <a:buFont typeface="Arial" panose="020B0604020202020204" pitchFamily="34" charset="0"/>
              <a:buChar char="•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lang="nl-NL" sz="2000">
                <a:latin typeface="Rubik" pitchFamily="2" charset="-79"/>
                <a:cs typeface="Rubik"/>
              </a:rPr>
              <a:t>Landbouwbestemming blijft intact</a:t>
            </a:r>
          </a:p>
          <a:p>
            <a:pPr marL="285750" indent="-285750" algn="l" defTabSz="228600">
              <a:lnSpc>
                <a:spcPct val="150000"/>
              </a:lnSpc>
              <a:buFont typeface="Arial" panose="020B0604020202020204" pitchFamily="34" charset="0"/>
              <a:buChar char="•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lang="nl-NL" sz="2000">
                <a:latin typeface="Rubik" pitchFamily="2" charset="-79"/>
                <a:cs typeface="Rubik"/>
              </a:rPr>
              <a:t>Meer ruimte nodig - minder panelen per hectare</a:t>
            </a:r>
          </a:p>
          <a:p>
            <a:pPr marL="285750" indent="-285750" algn="l" defTabSz="228600">
              <a:lnSpc>
                <a:spcPct val="150000"/>
              </a:lnSpc>
              <a:buFont typeface="Arial" panose="020B0604020202020204" pitchFamily="34" charset="0"/>
              <a:buChar char="•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endParaRPr lang="nl-NL" sz="200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139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0665" y="462629"/>
            <a:ext cx="627139" cy="613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2" descr="Bezoek het Symposium Verticale Zonnepanelen in maart 2023 - Vrijstad ...">
            <a:extLst>
              <a:ext uri="{FF2B5EF4-FFF2-40B4-BE49-F238E27FC236}">
                <a16:creationId xmlns:a16="http://schemas.microsoft.com/office/drawing/2014/main" id="{91028D37-B4B5-D2F7-4996-E5CC439B0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8" y="3270911"/>
            <a:ext cx="5228017" cy="29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4" descr="Afbeelding met tekst, buitenshuis, gras, berg&#10;&#10;Automatisch gegenereerde beschrijving">
            <a:extLst>
              <a:ext uri="{FF2B5EF4-FFF2-40B4-BE49-F238E27FC236}">
                <a16:creationId xmlns:a16="http://schemas.microsoft.com/office/drawing/2014/main" id="{B4ADBEB4-820F-7418-17AD-777FD5760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75" y="1168577"/>
            <a:ext cx="6017219" cy="210233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1221161-E87F-5839-8373-82FBAC4B9434}"/>
              </a:ext>
            </a:extLst>
          </p:cNvPr>
          <p:cNvSpPr txBox="1"/>
          <p:nvPr/>
        </p:nvSpPr>
        <p:spPr>
          <a:xfrm>
            <a:off x="475340" y="6191876"/>
            <a:ext cx="415541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nl-NL" kern="0">
                <a:solidFill>
                  <a:srgbClr val="2C402E"/>
                </a:solidFill>
                <a:latin typeface="Calibri"/>
                <a:ea typeface="Helvetica Neue"/>
                <a:cs typeface="Calibri"/>
                <a:sym typeface="Calibri"/>
              </a:rPr>
              <a:t>Coöperatie Vrijstad Energie Culemborg </a:t>
            </a:r>
          </a:p>
          <a:p>
            <a:pPr hangingPunct="0"/>
            <a:r>
              <a:rPr lang="nl-NL" kern="0">
                <a:solidFill>
                  <a:srgbClr val="2C402E"/>
                </a:solidFill>
                <a:latin typeface="Calibri"/>
                <a:ea typeface="Helvetica Neue"/>
                <a:cs typeface="Calibri"/>
                <a:sym typeface="Calibri"/>
              </a:rPr>
              <a:t>958 zonnepanelen op land </a:t>
            </a:r>
          </a:p>
        </p:txBody>
      </p:sp>
      <p:sp>
        <p:nvSpPr>
          <p:cNvPr id="3" name="doelstellingen in dit project">
            <a:extLst>
              <a:ext uri="{FF2B5EF4-FFF2-40B4-BE49-F238E27FC236}">
                <a16:creationId xmlns:a16="http://schemas.microsoft.com/office/drawing/2014/main" id="{B609B6C7-B80B-5494-9538-04952BD71EEE}"/>
              </a:ext>
            </a:extLst>
          </p:cNvPr>
          <p:cNvSpPr txBox="1">
            <a:spLocks/>
          </p:cNvSpPr>
          <p:nvPr/>
        </p:nvSpPr>
        <p:spPr>
          <a:xfrm>
            <a:off x="492187" y="333908"/>
            <a:ext cx="10287001" cy="613541"/>
          </a:xfrm>
          <a:prstGeom prst="rect">
            <a:avLst/>
          </a:prstGeom>
        </p:spPr>
        <p:txBody>
          <a:bodyPr vert="horz" lIns="45719" tIns="45720" rIns="45719" bIns="45720" rtlCol="0" anchor="b">
            <a:noAutofit/>
          </a:bodyPr>
          <a:lstStyle>
            <a:lvl1pPr algn="l" defTabSz="113385" rtl="0" eaLnBrk="1" latinLnBrk="0" hangingPunct="1">
              <a:lnSpc>
                <a:spcPts val="8000"/>
              </a:lnSpc>
              <a:spcBef>
                <a:spcPct val="0"/>
              </a:spcBef>
              <a:buNone/>
              <a:defRPr sz="1800" kern="12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lvl1pPr>
          </a:lstStyle>
          <a:p>
            <a:r>
              <a:rPr lang="nl-NL" sz="3600"/>
              <a:t>AGRI PV</a:t>
            </a:r>
            <a:endParaRPr lang="nl-NL" sz="4000"/>
          </a:p>
        </p:txBody>
      </p:sp>
    </p:spTree>
    <p:extLst>
      <p:ext uri="{BB962C8B-B14F-4D97-AF65-F5344CB8AC3E}">
        <p14:creationId xmlns:p14="http://schemas.microsoft.com/office/powerpoint/2010/main" val="36142421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Dia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16847466" y="12481869"/>
            <a:ext cx="62773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tIns="50800" rIns="45719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nl-NL" smtClean="0"/>
              <a:pPr/>
              <a:t>45</a:t>
            </a:fld>
            <a:endParaRPr b="0"/>
          </a:p>
        </p:txBody>
      </p:sp>
      <p:sp>
        <p:nvSpPr>
          <p:cNvPr id="469" name="doelstellingen in dit project"/>
          <p:cNvSpPr txBox="1">
            <a:spLocks noGrp="1"/>
          </p:cNvSpPr>
          <p:nvPr>
            <p:ph type="title"/>
          </p:nvPr>
        </p:nvSpPr>
        <p:spPr>
          <a:xfrm>
            <a:off x="726082" y="353369"/>
            <a:ext cx="10264583" cy="6135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113385">
              <a:lnSpc>
                <a:spcPts val="8000"/>
              </a:lnSpc>
              <a:defRPr sz="18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lvl1pPr>
          </a:lstStyle>
          <a:p>
            <a:r>
              <a:rPr lang="nl-NL" sz="3600"/>
              <a:t>Onderzoek zonnepark </a:t>
            </a:r>
            <a:endParaRPr sz="3600"/>
          </a:p>
        </p:txBody>
      </p:sp>
      <p:sp>
        <p:nvSpPr>
          <p:cNvPr id="470" name="Gemeente…"/>
          <p:cNvSpPr txBox="1">
            <a:spLocks noGrp="1"/>
          </p:cNvSpPr>
          <p:nvPr>
            <p:ph type="body" idx="1"/>
          </p:nvPr>
        </p:nvSpPr>
        <p:spPr>
          <a:xfrm>
            <a:off x="689564" y="1477784"/>
            <a:ext cx="10614671" cy="44124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3" algn="l">
              <a:buSzPct val="100000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nl-NL" sz="2200">
              <a:latin typeface="Rubik" pitchFamily="2" charset="-79"/>
              <a:cs typeface="Rubik" pitchFamily="2" charset="-79"/>
            </a:endParaRPr>
          </a:p>
          <a:p>
            <a:pPr lvl="3" algn="l">
              <a:buSzPct val="100000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nl-NL" sz="2200">
                <a:latin typeface="Rubik" pitchFamily="2" charset="-79"/>
                <a:cs typeface="Rubik" pitchFamily="2" charset="-79"/>
              </a:rPr>
              <a:t>	</a:t>
            </a:r>
            <a:endParaRPr lang="nl-NL" sz="230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471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0664" y="462628"/>
            <a:ext cx="627140" cy="613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D827D03-837A-D4BA-31D3-02E0AE30D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086" y="1087042"/>
            <a:ext cx="4877812" cy="429788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7AF39E3-CA65-A64A-D9BD-D9A3242C7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58" y="1978857"/>
            <a:ext cx="4722478" cy="3106481"/>
          </a:xfrm>
          <a:prstGeom prst="rect">
            <a:avLst/>
          </a:prstGeom>
        </p:spPr>
      </p:pic>
      <p:sp>
        <p:nvSpPr>
          <p:cNvPr id="7" name="Gemeente…">
            <a:extLst>
              <a:ext uri="{FF2B5EF4-FFF2-40B4-BE49-F238E27FC236}">
                <a16:creationId xmlns:a16="http://schemas.microsoft.com/office/drawing/2014/main" id="{761EE40E-E83E-BCFA-A3D1-8F22C052517E}"/>
              </a:ext>
            </a:extLst>
          </p:cNvPr>
          <p:cNvSpPr txBox="1">
            <a:spLocks noGrp="1"/>
          </p:cNvSpPr>
          <p:nvPr/>
        </p:nvSpPr>
        <p:spPr>
          <a:xfrm>
            <a:off x="6655096" y="5395803"/>
            <a:ext cx="5125792" cy="155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571500" indent="-571500" algn="l" defTabSz="457200">
              <a:lnSpc>
                <a:spcPts val="2500"/>
              </a:lnSpc>
              <a:buFont typeface="Arial" panose="020B0604020202020204" pitchFamily="34" charset="0"/>
              <a:buChar char="•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endParaRPr lang="nl-NL" sz="1400" cap="all">
              <a:solidFill>
                <a:srgbClr val="3C3734"/>
              </a:solidFill>
              <a:latin typeface="Rubik" pitchFamily="2" charset="-79"/>
              <a:cs typeface="Rubik"/>
            </a:endParaRPr>
          </a:p>
          <a:p>
            <a:pPr marL="285750" indent="-285750" algn="l" defTabSz="457200">
              <a:lnSpc>
                <a:spcPts val="1000"/>
              </a:lnSpc>
              <a:buFont typeface="Wingdings" pitchFamily="2" charset="2"/>
              <a:buChar char="ü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lang="nl-NL" sz="1400" cap="all">
                <a:solidFill>
                  <a:srgbClr val="3C3734"/>
                </a:solidFill>
                <a:latin typeface="Rubik" pitchFamily="2" charset="-79"/>
                <a:cs typeface="Rubik"/>
              </a:rPr>
              <a:t>1HA </a:t>
            </a:r>
            <a:r>
              <a:rPr lang="nl-NL" sz="1400" cap="all">
                <a:solidFill>
                  <a:srgbClr val="3C3734"/>
                </a:solidFill>
                <a:latin typeface="Rubik" pitchFamily="2" charset="-79"/>
                <a:cs typeface="Rubik"/>
                <a:sym typeface="Wingdings" pitchFamily="2" charset="2"/>
              </a:rPr>
              <a:t></a:t>
            </a:r>
            <a:r>
              <a:rPr lang="nl-NL" sz="1400" cap="all">
                <a:solidFill>
                  <a:srgbClr val="3C3734"/>
                </a:solidFill>
                <a:latin typeface="Rubik" pitchFamily="2" charset="-79"/>
                <a:cs typeface="Rubik"/>
              </a:rPr>
              <a:t> 1 MW </a:t>
            </a:r>
            <a:r>
              <a:rPr lang="nl-NL" sz="1400" cap="all">
                <a:solidFill>
                  <a:srgbClr val="3C3734"/>
                </a:solidFill>
                <a:latin typeface="Rubik" pitchFamily="2" charset="-79"/>
                <a:cs typeface="Rubik"/>
                <a:sym typeface="Wingdings" pitchFamily="2" charset="2"/>
              </a:rPr>
              <a:t> </a:t>
            </a:r>
            <a:r>
              <a:rPr lang="nl-NL" sz="1400" cap="all">
                <a:solidFill>
                  <a:srgbClr val="3C3734"/>
                </a:solidFill>
                <a:latin typeface="Rubik" pitchFamily="2" charset="-79"/>
                <a:cs typeface="Rubik"/>
              </a:rPr>
              <a:t>circa 2.500 panelen</a:t>
            </a:r>
          </a:p>
          <a:p>
            <a:pPr marL="285750" indent="-285750" algn="l" defTabSz="457200">
              <a:lnSpc>
                <a:spcPts val="1000"/>
              </a:lnSpc>
              <a:buFont typeface="Wingdings" pitchFamily="2" charset="2"/>
              <a:buChar char="ü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endParaRPr lang="nl-NL" sz="1400" cap="all">
              <a:solidFill>
                <a:srgbClr val="3C3734"/>
              </a:solidFill>
              <a:latin typeface="Rubik" pitchFamily="2" charset="-79"/>
              <a:cs typeface="Rubik"/>
            </a:endParaRPr>
          </a:p>
          <a:p>
            <a:pPr marL="285750" indent="-285750" algn="l" defTabSz="457200">
              <a:lnSpc>
                <a:spcPts val="1000"/>
              </a:lnSpc>
              <a:buFont typeface="Wingdings" pitchFamily="2" charset="2"/>
              <a:buChar char="ü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endParaRPr lang="nl-NL" sz="1400" cap="all">
              <a:solidFill>
                <a:srgbClr val="3C3734"/>
              </a:solidFill>
              <a:latin typeface="Rubik" pitchFamily="2" charset="-79"/>
              <a:cs typeface="Rubik"/>
            </a:endParaRPr>
          </a:p>
          <a:p>
            <a:pPr marL="285750" indent="-285750" algn="l" defTabSz="457200">
              <a:lnSpc>
                <a:spcPts val="1000"/>
              </a:lnSpc>
              <a:buFont typeface="Wingdings" pitchFamily="2" charset="2"/>
              <a:buChar char="ü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lang="nl-NL" sz="1400">
                <a:latin typeface="Rubik" pitchFamily="2" charset="-79"/>
                <a:cs typeface="Rubik"/>
              </a:rPr>
              <a:t>Stroom voor circa </a:t>
            </a:r>
            <a:r>
              <a:rPr lang="nl-NL" sz="1400" b="1">
                <a:latin typeface="Rubik" pitchFamily="2" charset="-79"/>
                <a:cs typeface="Rubik"/>
              </a:rPr>
              <a:t>400 huishoudens</a:t>
            </a:r>
          </a:p>
          <a:p>
            <a:pPr marL="285750" indent="-285750" algn="l" defTabSz="457200">
              <a:lnSpc>
                <a:spcPts val="1000"/>
              </a:lnSpc>
              <a:buFont typeface="Wingdings" pitchFamily="2" charset="2"/>
              <a:buChar char="ü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endParaRPr lang="nl-NL" sz="1400" b="1">
              <a:latin typeface="Rubik" pitchFamily="2" charset="-79"/>
              <a:cs typeface="Rubik"/>
            </a:endParaRPr>
          </a:p>
          <a:p>
            <a:pPr marL="285750" indent="-285750" algn="l" defTabSz="457200">
              <a:lnSpc>
                <a:spcPts val="1000"/>
              </a:lnSpc>
              <a:buFont typeface="Wingdings" pitchFamily="2" charset="2"/>
              <a:buChar char="ü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endParaRPr lang="nl-NL" sz="1400">
              <a:latin typeface="Rubik" pitchFamily="2" charset="-79"/>
              <a:cs typeface="Rubik"/>
            </a:endParaRPr>
          </a:p>
          <a:p>
            <a:pPr marL="285750" indent="-285750" algn="l" defTabSz="457200">
              <a:lnSpc>
                <a:spcPts val="1000"/>
              </a:lnSpc>
              <a:buFont typeface="Wingdings" pitchFamily="2" charset="2"/>
              <a:buChar char="ü"/>
              <a:defRPr sz="30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lang="nl-NL" sz="1400">
                <a:latin typeface="Rubik" pitchFamily="2" charset="-79"/>
                <a:cs typeface="Rubik"/>
              </a:rPr>
              <a:t>Direct naast </a:t>
            </a:r>
            <a:r>
              <a:rPr lang="nl-NL" sz="1400" b="1">
                <a:latin typeface="Rubik" pitchFamily="2" charset="-79"/>
                <a:cs typeface="Rubik"/>
              </a:rPr>
              <a:t>bestaande windmolen</a:t>
            </a:r>
            <a:r>
              <a:rPr lang="nl-NL" sz="1400">
                <a:latin typeface="Rubik" pitchFamily="2" charset="-79"/>
                <a:cs typeface="Rubik"/>
              </a:rPr>
              <a:t> (900KW) </a:t>
            </a:r>
          </a:p>
        </p:txBody>
      </p:sp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653865F5-4E3F-BF70-D353-1EC07EF88ECF}"/>
              </a:ext>
            </a:extLst>
          </p:cNvPr>
          <p:cNvCxnSpPr>
            <a:cxnSpLocks/>
          </p:cNvCxnSpPr>
          <p:nvPr/>
        </p:nvCxnSpPr>
        <p:spPr>
          <a:xfrm flipH="1">
            <a:off x="1166217" y="3760694"/>
            <a:ext cx="728232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8660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Dia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16847466" y="12481869"/>
            <a:ext cx="62773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tIns="50800" rIns="45719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nl-NL" smtClean="0"/>
              <a:pPr/>
              <a:t>46</a:t>
            </a:fld>
            <a:endParaRPr b="0"/>
          </a:p>
        </p:txBody>
      </p:sp>
      <p:sp>
        <p:nvSpPr>
          <p:cNvPr id="469" name="doelstellingen in dit project"/>
          <p:cNvSpPr txBox="1">
            <a:spLocks noGrp="1"/>
          </p:cNvSpPr>
          <p:nvPr>
            <p:ph type="title"/>
          </p:nvPr>
        </p:nvSpPr>
        <p:spPr>
          <a:xfrm>
            <a:off x="726082" y="353369"/>
            <a:ext cx="10264583" cy="6135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113385">
              <a:lnSpc>
                <a:spcPts val="8000"/>
              </a:lnSpc>
              <a:defRPr sz="1800" cap="all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lvl1pPr>
          </a:lstStyle>
          <a:p>
            <a:r>
              <a:rPr lang="nl-NL" sz="3600"/>
              <a:t>Verzoek gemeente </a:t>
            </a:r>
            <a:endParaRPr sz="3600"/>
          </a:p>
        </p:txBody>
      </p:sp>
      <p:sp>
        <p:nvSpPr>
          <p:cNvPr id="470" name="Gemeente…"/>
          <p:cNvSpPr txBox="1">
            <a:spLocks noGrp="1"/>
          </p:cNvSpPr>
          <p:nvPr>
            <p:ph type="body" idx="1"/>
          </p:nvPr>
        </p:nvSpPr>
        <p:spPr>
          <a:xfrm>
            <a:off x="689564" y="1477784"/>
            <a:ext cx="10928240" cy="44124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3" algn="l">
              <a:buSzPct val="100000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nl-NL" sz="2200">
              <a:latin typeface="Rubik" pitchFamily="2" charset="-79"/>
              <a:cs typeface="Rubik" pitchFamily="2" charset="-79"/>
            </a:endParaRPr>
          </a:p>
          <a:p>
            <a:pPr marL="342900" lvl="3" indent="-342900" algn="l">
              <a:buSzPct val="100000"/>
              <a:buFont typeface="Wingdings" pitchFamily="2" charset="2"/>
              <a:buChar char="ü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nl-NL" sz="2000">
                <a:latin typeface="Rubik" pitchFamily="2" charset="-79"/>
                <a:cs typeface="Rubik" pitchFamily="2" charset="-79"/>
              </a:rPr>
              <a:t>Energielandschap niet voldoende voor gemeentelijke opgave; </a:t>
            </a:r>
          </a:p>
          <a:p>
            <a:pPr marL="0" lvl="3" algn="l">
              <a:buSzPct val="100000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nl-NL" sz="2000">
              <a:latin typeface="Rubik" pitchFamily="2" charset="-79"/>
              <a:cs typeface="Rubik" pitchFamily="2" charset="-79"/>
            </a:endParaRPr>
          </a:p>
          <a:p>
            <a:pPr marL="342900" lvl="3" indent="-342900" algn="l">
              <a:buSzPct val="100000"/>
              <a:buFont typeface="Wingdings" pitchFamily="2" charset="2"/>
              <a:buChar char="ü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nl-NL" sz="2000">
                <a:latin typeface="Rubik" pitchFamily="2" charset="-79"/>
                <a:cs typeface="Rubik" pitchFamily="2" charset="-79"/>
              </a:rPr>
              <a:t>In aanvulling op het energielandschap, óók de haalbaarheid van onze visie verkennen; </a:t>
            </a:r>
          </a:p>
          <a:p>
            <a:pPr marL="342900" lvl="3" indent="-342900" algn="l">
              <a:buSzPct val="100000"/>
              <a:buFont typeface="Wingdings" pitchFamily="2" charset="2"/>
              <a:buChar char="ü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nl-NL" sz="2000">
              <a:latin typeface="Rubik" pitchFamily="2" charset="-79"/>
              <a:cs typeface="Rubik" pitchFamily="2" charset="-79"/>
            </a:endParaRPr>
          </a:p>
          <a:p>
            <a:pPr marL="342900" lvl="3" indent="-342900" algn="l">
              <a:buSzPct val="100000"/>
              <a:buFont typeface="Wingdings" pitchFamily="2" charset="2"/>
              <a:buChar char="ü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nl-NL" sz="2000">
                <a:latin typeface="Rubik" pitchFamily="2" charset="-79"/>
                <a:cs typeface="Rubik" pitchFamily="2" charset="-79"/>
              </a:rPr>
              <a:t>Verzoek medewerking organiseren </a:t>
            </a:r>
            <a:r>
              <a:rPr lang="nl-NL" sz="2000" err="1">
                <a:latin typeface="Rubik" pitchFamily="2" charset="-79"/>
                <a:cs typeface="Rubik" pitchFamily="2" charset="-79"/>
              </a:rPr>
              <a:t>Sinnetafel</a:t>
            </a:r>
            <a:r>
              <a:rPr lang="nl-NL" sz="2000">
                <a:latin typeface="Rubik" pitchFamily="2" charset="-79"/>
                <a:cs typeface="Rubik" pitchFamily="2" charset="-79"/>
              </a:rPr>
              <a:t> </a:t>
            </a:r>
            <a:r>
              <a:rPr lang="nl-NL" sz="2000">
                <a:latin typeface="Rubik" pitchFamily="2" charset="-79"/>
                <a:cs typeface="Rubik" pitchFamily="2" charset="-79"/>
                <a:sym typeface="Wingdings" pitchFamily="2" charset="2"/>
              </a:rPr>
              <a:t> wat zou goede locatie zijn voor eigen </a:t>
            </a:r>
            <a:r>
              <a:rPr lang="nl-NL" sz="2000" b="1">
                <a:latin typeface="Rubik" pitchFamily="2" charset="-79"/>
                <a:cs typeface="Rubik" pitchFamily="2" charset="-79"/>
                <a:sym typeface="Wingdings" pitchFamily="2" charset="2"/>
              </a:rPr>
              <a:t>opwekinstallatie zon</a:t>
            </a:r>
            <a:r>
              <a:rPr lang="nl-NL" sz="2000">
                <a:latin typeface="Rubik" pitchFamily="2" charset="-79"/>
                <a:cs typeface="Rubik" pitchFamily="2" charset="-79"/>
                <a:sym typeface="Wingdings" pitchFamily="2" charset="2"/>
              </a:rPr>
              <a:t>?</a:t>
            </a:r>
            <a:endParaRPr lang="nl-NL" sz="2000">
              <a:latin typeface="Rubik" pitchFamily="2" charset="-79"/>
              <a:cs typeface="Rubik" pitchFamily="2" charset="-79"/>
            </a:endParaRPr>
          </a:p>
          <a:p>
            <a:pPr marL="342900" lvl="3" indent="-342900" algn="l">
              <a:buSzPct val="100000"/>
              <a:buFont typeface="Wingdings" pitchFamily="2" charset="2"/>
              <a:buChar char="ü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nl-NL" sz="2000">
              <a:latin typeface="Rubik" pitchFamily="2" charset="-79"/>
              <a:cs typeface="Rubik" pitchFamily="2" charset="-79"/>
            </a:endParaRPr>
          </a:p>
          <a:p>
            <a:pPr marL="342900" lvl="3" indent="-342900" algn="l">
              <a:buSzPct val="100000"/>
              <a:buFont typeface="Wingdings" pitchFamily="2" charset="2"/>
              <a:buChar char="ü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nl-NL" sz="2000">
                <a:latin typeface="Rubik" pitchFamily="2" charset="-79"/>
                <a:cs typeface="Rubik" pitchFamily="2" charset="-79"/>
              </a:rPr>
              <a:t>Verzoek medewerking </a:t>
            </a:r>
            <a:r>
              <a:rPr lang="nl-NL" sz="2000" b="1">
                <a:latin typeface="Rubik" pitchFamily="2" charset="-79"/>
                <a:cs typeface="Rubik" pitchFamily="2" charset="-79"/>
              </a:rPr>
              <a:t>inventarisatie dorpsmolens </a:t>
            </a:r>
          </a:p>
          <a:p>
            <a:pPr marL="342900" lvl="3" indent="-342900" algn="l">
              <a:buSzPct val="100000"/>
              <a:buFont typeface="Wingdings" pitchFamily="2" charset="2"/>
              <a:buChar char="ü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nl-NL" sz="2000">
              <a:latin typeface="Rubik" pitchFamily="2" charset="-79"/>
              <a:cs typeface="Rubik" pitchFamily="2" charset="-79"/>
            </a:endParaRPr>
          </a:p>
          <a:p>
            <a:pPr marL="0" lvl="3" algn="l">
              <a:buSzPct val="100000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lang="nl-NL" sz="2000">
              <a:latin typeface="Rubik" pitchFamily="2" charset="-79"/>
              <a:cs typeface="Rubik" pitchFamily="2" charset="-79"/>
            </a:endParaRPr>
          </a:p>
          <a:p>
            <a:pPr marL="0" lvl="3" algn="l">
              <a:buSzPct val="100000"/>
              <a:defRPr sz="2200">
                <a:solidFill>
                  <a:srgbClr val="3C3734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nl-NL" sz="2000">
                <a:latin typeface="Rubik" pitchFamily="2" charset="-79"/>
                <a:cs typeface="Rubik" pitchFamily="2" charset="-79"/>
              </a:rPr>
              <a:t>Op 7 september beslist de Raad of verzoeken door het college worden ‘afgedaan’.	</a:t>
            </a:r>
            <a:endParaRPr lang="nl-NL" sz="220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471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0664" y="462628"/>
            <a:ext cx="627140" cy="613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ekengebied 6@2x.png" descr="Tekengebied 6@2x.png">
            <a:extLst>
              <a:ext uri="{FF2B5EF4-FFF2-40B4-BE49-F238E27FC236}">
                <a16:creationId xmlns:a16="http://schemas.microsoft.com/office/drawing/2014/main" id="{C7F672FB-376F-252D-24DF-4B275EB17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815" y="377982"/>
            <a:ext cx="1702266" cy="14597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70122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VOOR WESTERKWARTIER…"/>
          <p:cNvSpPr txBox="1">
            <a:spLocks noGrp="1"/>
          </p:cNvSpPr>
          <p:nvPr>
            <p:ph type="subTitle" sz="half" idx="1"/>
          </p:nvPr>
        </p:nvSpPr>
        <p:spPr>
          <a:xfrm>
            <a:off x="836975" y="2007564"/>
            <a:ext cx="10967904" cy="346595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198882">
              <a:lnSpc>
                <a:spcPct val="70000"/>
              </a:lnSpc>
              <a:defRPr sz="13050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sz="8800"/>
              <a:t>VOOR</a:t>
            </a:r>
            <a:endParaRPr lang="nl-NL" sz="8800"/>
          </a:p>
          <a:p>
            <a:pPr defTabSz="198882">
              <a:lnSpc>
                <a:spcPct val="70000"/>
              </a:lnSpc>
              <a:defRPr sz="13050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lang="nl-NL" sz="8800"/>
              <a:t>DRONRIJP</a:t>
            </a:r>
            <a:endParaRPr sz="8800"/>
          </a:p>
          <a:p>
            <a:pPr defTabSz="198882">
              <a:lnSpc>
                <a:spcPct val="70000"/>
              </a:lnSpc>
              <a:defRPr sz="13050">
                <a:solidFill>
                  <a:srgbClr val="3C3734"/>
                </a:solidFill>
                <a:latin typeface="Museo Sans Display ExtraBlack"/>
                <a:ea typeface="Museo Sans Display ExtraBlack"/>
                <a:cs typeface="Museo Sans Display ExtraBlack"/>
                <a:sym typeface="Museo Sans Display ExtraBlack"/>
              </a:defRPr>
            </a:pPr>
            <a:r>
              <a:rPr sz="8800"/>
              <a:t>GAAT DE ZON OP</a:t>
            </a:r>
            <a:r>
              <a:rPr lang="nl-NL" sz="8800"/>
              <a:t>!</a:t>
            </a:r>
            <a:endParaRPr sz="8800"/>
          </a:p>
        </p:txBody>
      </p:sp>
      <p:pic>
        <p:nvPicPr>
          <p:cNvPr id="319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0664" y="462628"/>
            <a:ext cx="627139" cy="6135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9001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836FB322-207F-21E7-453B-0F85F8C72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303" y="1119116"/>
            <a:ext cx="5749701" cy="2213635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F55D0E9-F8D0-0846-73EB-8C29DFF1A918}"/>
              </a:ext>
            </a:extLst>
          </p:cNvPr>
          <p:cNvSpPr txBox="1"/>
          <p:nvPr/>
        </p:nvSpPr>
        <p:spPr>
          <a:xfrm>
            <a:off x="1289304" y="3429000"/>
            <a:ext cx="8921672" cy="17133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Verslag kascommissie</a:t>
            </a:r>
          </a:p>
        </p:txBody>
      </p:sp>
    </p:spTree>
    <p:extLst>
      <p:ext uri="{BB962C8B-B14F-4D97-AF65-F5344CB8AC3E}">
        <p14:creationId xmlns:p14="http://schemas.microsoft.com/office/powerpoint/2010/main" val="771423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3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D049ADFC-24C9-2F2D-B85B-C14ECCAA4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2424483"/>
            <a:ext cx="2872775" cy="110601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D557BCF-2371-8776-7E74-9C8780B0B947}"/>
              </a:ext>
            </a:extLst>
          </p:cNvPr>
          <p:cNvSpPr txBox="1"/>
          <p:nvPr/>
        </p:nvSpPr>
        <p:spPr>
          <a:xfrm>
            <a:off x="4474029" y="1270660"/>
            <a:ext cx="6879771" cy="5195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nl-NL" sz="2000" b="1" dirty="0">
                <a:solidFill>
                  <a:srgbClr val="FF9300"/>
                </a:solidFill>
                <a:latin typeface="Open Sans Light"/>
                <a:ea typeface="Open Sans Light"/>
                <a:cs typeface="Open Sans Light"/>
              </a:rPr>
              <a:t>VISIE: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nl-NL" sz="2000" dirty="0">
                <a:latin typeface="Open Sans Light"/>
                <a:ea typeface="Open Sans Light"/>
                <a:cs typeface="Open Sans Light"/>
              </a:rPr>
              <a:t>Als lokale gemeenschap zelf de regie nemen in de energietransitie en ervoor zorgen dat de baten daarvan ook de lokale gemeenschap ten goede komen.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nl-NL" sz="2000" b="1" dirty="0">
              <a:solidFill>
                <a:srgbClr val="FF93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nl-NL" sz="2000" b="1" dirty="0">
                <a:solidFill>
                  <a:srgbClr val="FF9300"/>
                </a:solidFill>
                <a:latin typeface="Open Sans Light"/>
                <a:ea typeface="Open Sans Light"/>
                <a:cs typeface="Open Sans Light"/>
              </a:rPr>
              <a:t>HOE DOEN WE DAT?: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nl-NL" sz="2000" dirty="0">
                <a:solidFill>
                  <a:srgbClr val="222222"/>
                </a:solidFill>
                <a:latin typeface="Open Sans Light"/>
                <a:ea typeface="Open Sans Light"/>
                <a:cs typeface="Open Sans Light"/>
              </a:rPr>
              <a:t>Het realiseren, stimuleren en </a:t>
            </a:r>
            <a:r>
              <a:rPr lang="nl-NL" sz="2000" u="sng" dirty="0">
                <a:solidFill>
                  <a:srgbClr val="222222"/>
                </a:solidFill>
                <a:latin typeface="Open Sans Light"/>
                <a:ea typeface="Open Sans Light"/>
                <a:cs typeface="Open Sans Light"/>
              </a:rPr>
              <a:t>produceren van duurzame energie.</a:t>
            </a:r>
            <a:endParaRPr lang="nl-NL" sz="2000" dirty="0">
              <a:solidFill>
                <a:srgbClr val="222222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nl-NL" sz="2000" dirty="0">
                <a:solidFill>
                  <a:srgbClr val="222222"/>
                </a:solidFill>
                <a:latin typeface="Open Sans Light"/>
                <a:ea typeface="Open Sans Light"/>
                <a:cs typeface="Open Sans Light"/>
              </a:rPr>
              <a:t>Het stimuleren en realiseren van </a:t>
            </a:r>
            <a:r>
              <a:rPr lang="nl-NL" sz="2000" u="sng" dirty="0">
                <a:solidFill>
                  <a:srgbClr val="222222"/>
                </a:solidFill>
                <a:latin typeface="Open Sans Light"/>
                <a:ea typeface="Open Sans Light"/>
                <a:cs typeface="Open Sans Light"/>
              </a:rPr>
              <a:t>besparing op het energiegebruik.</a:t>
            </a:r>
            <a:br>
              <a:rPr lang="nl-NL" sz="2000" u="sng" dirty="0">
                <a:solidFill>
                  <a:srgbClr val="222222"/>
                </a:solidFill>
                <a:latin typeface="Open Sans Light"/>
                <a:ea typeface="Open Sans Light"/>
                <a:cs typeface="Open Sans Light"/>
              </a:rPr>
            </a:br>
            <a:endParaRPr lang="nl-NL" sz="2000" u="sng" dirty="0">
              <a:solidFill>
                <a:srgbClr val="222222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nl-NL" sz="2000" dirty="0">
                <a:solidFill>
                  <a:srgbClr val="222222"/>
                </a:solidFill>
                <a:latin typeface="Open Sans Light"/>
                <a:ea typeface="Open Sans Light"/>
                <a:cs typeface="Open Sans Light"/>
              </a:rPr>
              <a:t>In </a:t>
            </a:r>
            <a:r>
              <a:rPr lang="nl-NL" sz="2000" u="sng" dirty="0">
                <a:solidFill>
                  <a:srgbClr val="222222"/>
                </a:solidFill>
                <a:latin typeface="Open Sans Light"/>
                <a:ea typeface="Open Sans Light"/>
                <a:cs typeface="Open Sans Light"/>
              </a:rPr>
              <a:t>samenwerking</a:t>
            </a:r>
            <a:r>
              <a:rPr lang="nl-NL" sz="2000" dirty="0">
                <a:solidFill>
                  <a:srgbClr val="222222"/>
                </a:solidFill>
                <a:latin typeface="Open Sans Light"/>
                <a:ea typeface="Open Sans Light"/>
                <a:cs typeface="Open Sans Light"/>
              </a:rPr>
              <a:t> met coöperaties in de omgeving, Energie van Ons, de Gemeente </a:t>
            </a:r>
            <a:r>
              <a:rPr lang="nl-NL" sz="2000" dirty="0" err="1">
                <a:solidFill>
                  <a:srgbClr val="222222"/>
                </a:solidFill>
                <a:latin typeface="Open Sans Light"/>
                <a:ea typeface="Open Sans Light"/>
                <a:cs typeface="Open Sans Light"/>
              </a:rPr>
              <a:t>Waadhoeke</a:t>
            </a:r>
            <a:r>
              <a:rPr lang="nl-NL" sz="2000" dirty="0">
                <a:solidFill>
                  <a:srgbClr val="222222"/>
                </a:solidFill>
                <a:latin typeface="Open Sans Light"/>
                <a:ea typeface="Open Sans Light"/>
                <a:cs typeface="Open Sans Light"/>
              </a:rPr>
              <a:t> en de </a:t>
            </a:r>
            <a:r>
              <a:rPr lang="nl-NL" sz="2000" dirty="0" err="1">
                <a:solidFill>
                  <a:srgbClr val="222222"/>
                </a:solidFill>
                <a:latin typeface="Open Sans Light"/>
                <a:ea typeface="Open Sans Light"/>
                <a:cs typeface="Open Sans Light"/>
              </a:rPr>
              <a:t>Provinsje</a:t>
            </a:r>
            <a:r>
              <a:rPr lang="nl-NL" sz="2000" dirty="0">
                <a:solidFill>
                  <a:srgbClr val="222222"/>
                </a:solidFill>
                <a:latin typeface="Open Sans Light"/>
                <a:ea typeface="Open Sans Light"/>
                <a:cs typeface="Open Sans Light"/>
              </a:rPr>
              <a:t> Fryslân.</a:t>
            </a:r>
            <a:br>
              <a:rPr lang="nl-NL" sz="2000" u="sng" dirty="0">
                <a:solidFill>
                  <a:srgbClr val="222222"/>
                </a:solidFill>
                <a:latin typeface="Open Sans Light"/>
                <a:ea typeface="Open Sans Light"/>
                <a:cs typeface="Open Sans Light"/>
              </a:rPr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8687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3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D049ADFC-24C9-2F2D-B85B-C14ECCAA4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3" y="2424483"/>
            <a:ext cx="2672864" cy="1029052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D557BCF-2371-8776-7E74-9C8780B0B947}"/>
              </a:ext>
            </a:extLst>
          </p:cNvPr>
          <p:cNvSpPr txBox="1"/>
          <p:nvPr/>
        </p:nvSpPr>
        <p:spPr>
          <a:xfrm>
            <a:off x="3376046" y="832757"/>
            <a:ext cx="7728857" cy="5551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 err="1">
                <a:solidFill>
                  <a:srgbClr val="FF9300"/>
                </a:solidFill>
              </a:rPr>
              <a:t>Waar</a:t>
            </a:r>
            <a:r>
              <a:rPr lang="en-US" sz="2400" b="1" dirty="0">
                <a:solidFill>
                  <a:srgbClr val="FF9300"/>
                </a:solidFill>
              </a:rPr>
              <a:t> </a:t>
            </a:r>
            <a:r>
              <a:rPr lang="en-US" sz="2400" b="1" dirty="0" err="1">
                <a:solidFill>
                  <a:srgbClr val="FF9300"/>
                </a:solidFill>
              </a:rPr>
              <a:t>zijn</a:t>
            </a:r>
            <a:r>
              <a:rPr lang="en-US" sz="2400" b="1" dirty="0">
                <a:solidFill>
                  <a:srgbClr val="FF9300"/>
                </a:solidFill>
              </a:rPr>
              <a:t> we het </a:t>
            </a:r>
            <a:r>
              <a:rPr lang="en-US" sz="2400" b="1" dirty="0" err="1">
                <a:solidFill>
                  <a:srgbClr val="FF9300"/>
                </a:solidFill>
              </a:rPr>
              <a:t>lopende</a:t>
            </a:r>
            <a:r>
              <a:rPr lang="en-US" sz="2400" b="1" dirty="0">
                <a:solidFill>
                  <a:srgbClr val="FF9300"/>
                </a:solidFill>
              </a:rPr>
              <a:t> </a:t>
            </a:r>
            <a:r>
              <a:rPr lang="en-US" sz="2400" b="1" dirty="0" err="1">
                <a:solidFill>
                  <a:srgbClr val="FF9300"/>
                </a:solidFill>
              </a:rPr>
              <a:t>jaar</a:t>
            </a:r>
            <a:r>
              <a:rPr lang="en-US" sz="2400" b="1" dirty="0">
                <a:solidFill>
                  <a:srgbClr val="FF9300"/>
                </a:solidFill>
              </a:rPr>
              <a:t> mee </a:t>
            </a:r>
            <a:r>
              <a:rPr lang="en-US" sz="2400" b="1" dirty="0" err="1">
                <a:solidFill>
                  <a:srgbClr val="FF9300"/>
                </a:solidFill>
              </a:rPr>
              <a:t>bezig</a:t>
            </a:r>
            <a:r>
              <a:rPr lang="en-US" sz="2400" b="1" dirty="0">
                <a:solidFill>
                  <a:srgbClr val="FF9300"/>
                </a:solidFill>
              </a:rPr>
              <a:t> </a:t>
            </a:r>
            <a:r>
              <a:rPr lang="en-US" sz="2400" b="1" dirty="0" err="1">
                <a:solidFill>
                  <a:srgbClr val="FF9300"/>
                </a:solidFill>
              </a:rPr>
              <a:t>geweest</a:t>
            </a:r>
            <a:r>
              <a:rPr lang="en-US" sz="2400" b="1" dirty="0">
                <a:solidFill>
                  <a:srgbClr val="FF9300"/>
                </a:solidFill>
              </a:rPr>
              <a:t>: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1. </a:t>
            </a:r>
            <a:r>
              <a:rPr lang="en-US" sz="2400" b="1" dirty="0">
                <a:solidFill>
                  <a:schemeClr val="accent6"/>
                </a:solidFill>
              </a:rPr>
              <a:t>ENERGIE BESPAREN</a:t>
            </a:r>
          </a:p>
          <a:p>
            <a:pPr marL="285750" indent="-228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6"/>
                </a:solidFill>
              </a:rPr>
              <a:t>Quickfitproject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br>
              <a:rPr lang="en-US" sz="2400" dirty="0"/>
            </a:br>
            <a:r>
              <a:rPr lang="en-US" sz="2400" b="1" dirty="0"/>
              <a:t>49 </a:t>
            </a:r>
            <a:r>
              <a:rPr lang="en-US" sz="2400" b="1" dirty="0" err="1"/>
              <a:t>woningbezitters</a:t>
            </a:r>
            <a:r>
              <a:rPr lang="en-US" sz="2400" b="1" dirty="0"/>
              <a:t>: </a:t>
            </a:r>
            <a:r>
              <a:rPr lang="en-US" sz="2400" dirty="0" err="1"/>
              <a:t>persoonlijk</a:t>
            </a:r>
            <a:r>
              <a:rPr lang="en-US" sz="2400" dirty="0"/>
              <a:t> </a:t>
            </a:r>
            <a:r>
              <a:rPr lang="en-US" sz="2400" dirty="0" err="1"/>
              <a:t>energie</a:t>
            </a:r>
            <a:r>
              <a:rPr lang="en-US" sz="2400" dirty="0"/>
              <a:t> – </a:t>
            </a:r>
            <a:r>
              <a:rPr lang="en-US" sz="2400" dirty="0" err="1"/>
              <a:t>advies</a:t>
            </a:r>
            <a:r>
              <a:rPr lang="en-US" sz="2400" dirty="0"/>
              <a:t> van </a:t>
            </a:r>
            <a:r>
              <a:rPr lang="en-US" sz="2400" dirty="0" err="1"/>
              <a:t>Energie</a:t>
            </a:r>
            <a:r>
              <a:rPr lang="en-US" sz="2400" dirty="0"/>
              <a:t> </a:t>
            </a:r>
            <a:r>
              <a:rPr lang="en-US" sz="2400" dirty="0" err="1"/>
              <a:t>Inspectie</a:t>
            </a:r>
            <a:r>
              <a:rPr lang="en-US" sz="2400" dirty="0"/>
              <a:t>.</a:t>
            </a:r>
            <a:br>
              <a:rPr lang="en-US" sz="2400" dirty="0"/>
            </a:br>
            <a:r>
              <a:rPr lang="en-US" sz="2400" b="1" dirty="0"/>
              <a:t>24 </a:t>
            </a:r>
            <a:r>
              <a:rPr lang="en-US" sz="2400" b="1" dirty="0" err="1"/>
              <a:t>woningbezitters:</a:t>
            </a:r>
            <a:r>
              <a:rPr lang="en-US" sz="2400" dirty="0" err="1"/>
              <a:t>offerte</a:t>
            </a:r>
            <a:r>
              <a:rPr lang="en-US" sz="2400" dirty="0"/>
              <a:t> van de </a:t>
            </a:r>
            <a:r>
              <a:rPr lang="en-US" sz="2400" dirty="0" err="1"/>
              <a:t>firma</a:t>
            </a:r>
            <a:r>
              <a:rPr lang="en-US" sz="2400" dirty="0"/>
              <a:t> </a:t>
            </a:r>
            <a:r>
              <a:rPr lang="en-US" sz="2400" dirty="0" err="1"/>
              <a:t>Lukkes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warmtepomp</a:t>
            </a:r>
            <a:r>
              <a:rPr lang="en-US" sz="2400" dirty="0"/>
              <a:t> /</a:t>
            </a:r>
            <a:r>
              <a:rPr lang="en-US" sz="2400" dirty="0" err="1"/>
              <a:t>zonnepanelen</a:t>
            </a:r>
            <a:r>
              <a:rPr lang="en-US" sz="2400" dirty="0"/>
              <a:t>. </a:t>
            </a:r>
            <a:br>
              <a:rPr lang="en-US" sz="2400" dirty="0"/>
            </a:br>
            <a:r>
              <a:rPr lang="en-US" sz="2400" b="1" dirty="0"/>
              <a:t>3 </a:t>
            </a:r>
            <a:r>
              <a:rPr lang="en-US" sz="2400" b="1" dirty="0" err="1"/>
              <a:t>woningbezitters</a:t>
            </a:r>
            <a:r>
              <a:rPr lang="en-US" sz="2400" b="1" dirty="0"/>
              <a:t> </a:t>
            </a:r>
            <a:r>
              <a:rPr lang="en-US" sz="2400" dirty="0"/>
              <a:t>van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monumentenpanden</a:t>
            </a:r>
            <a:r>
              <a:rPr lang="en-US" sz="2400" dirty="0"/>
              <a:t>: </a:t>
            </a:r>
            <a:r>
              <a:rPr lang="en-US" sz="2400" dirty="0" err="1"/>
              <a:t>Warmteveliesberekening</a:t>
            </a:r>
            <a:r>
              <a:rPr lang="en-US" sz="2400" dirty="0"/>
              <a:t> door </a:t>
            </a:r>
            <a:r>
              <a:rPr lang="en-US" sz="2400" dirty="0" err="1"/>
              <a:t>Energie</a:t>
            </a:r>
            <a:r>
              <a:rPr lang="en-US" sz="2400" dirty="0"/>
              <a:t> </a:t>
            </a:r>
            <a:r>
              <a:rPr lang="en-US" sz="2400" dirty="0" err="1"/>
              <a:t>Inspectie</a:t>
            </a:r>
            <a:r>
              <a:rPr lang="en-US" sz="2400" dirty="0"/>
              <a:t>.</a:t>
            </a:r>
          </a:p>
          <a:p>
            <a:pPr marL="285750" indent="-228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6"/>
                </a:solidFill>
              </a:rPr>
              <a:t>Kleine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Energie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Besparende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Maatregelen</a:t>
            </a:r>
            <a:r>
              <a:rPr lang="en-US" sz="2400" dirty="0"/>
              <a:t>: Start project </a:t>
            </a:r>
            <a:r>
              <a:rPr lang="en-US" sz="2400" dirty="0" err="1"/>
              <a:t>kleine</a:t>
            </a:r>
            <a:r>
              <a:rPr lang="en-US" sz="2400" dirty="0"/>
              <a:t> </a:t>
            </a:r>
            <a:r>
              <a:rPr lang="en-US" sz="2400" dirty="0" err="1"/>
              <a:t>energiebesparende</a:t>
            </a:r>
            <a:r>
              <a:rPr lang="en-US" sz="2400" dirty="0"/>
              <a:t> </a:t>
            </a:r>
            <a:r>
              <a:rPr lang="en-US" sz="2400" dirty="0" err="1"/>
              <a:t>maatregelen</a:t>
            </a:r>
            <a:r>
              <a:rPr lang="en-US" sz="2400" dirty="0"/>
              <a:t> </a:t>
            </a:r>
            <a:r>
              <a:rPr lang="en-US" sz="2400" dirty="0" err="1"/>
              <a:t>bij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dirty="0" err="1"/>
              <a:t>wie</a:t>
            </a:r>
            <a:r>
              <a:rPr lang="en-US" sz="2400" dirty="0"/>
              <a:t> </a:t>
            </a:r>
            <a:r>
              <a:rPr lang="en-US" sz="2400" dirty="0" err="1"/>
              <a:t>hoge</a:t>
            </a:r>
            <a:r>
              <a:rPr lang="en-US" sz="2400" dirty="0"/>
              <a:t> </a:t>
            </a:r>
            <a:r>
              <a:rPr lang="en-US" sz="2400" dirty="0" err="1"/>
              <a:t>energielasten</a:t>
            </a:r>
            <a:r>
              <a:rPr lang="en-US" sz="2400" dirty="0"/>
              <a:t> </a:t>
            </a:r>
            <a:r>
              <a:rPr lang="en-US" sz="2400" dirty="0" err="1"/>
              <a:t>heeft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geen</a:t>
            </a:r>
            <a:r>
              <a:rPr lang="en-US" sz="2400" dirty="0"/>
              <a:t> </a:t>
            </a:r>
            <a:r>
              <a:rPr lang="en-US" sz="2400" dirty="0" err="1"/>
              <a:t>mogelijkheden</a:t>
            </a:r>
            <a:r>
              <a:rPr lang="en-US" sz="2400" dirty="0"/>
              <a:t> om </a:t>
            </a:r>
            <a:r>
              <a:rPr lang="en-US" sz="2400" dirty="0" err="1"/>
              <a:t>hun</a:t>
            </a:r>
            <a:r>
              <a:rPr lang="en-US" sz="2400" dirty="0"/>
              <a:t> huis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isoleren</a:t>
            </a:r>
            <a:r>
              <a:rPr lang="en-US" sz="2400" dirty="0"/>
              <a:t> of </a:t>
            </a:r>
            <a:r>
              <a:rPr lang="en-US" sz="2400" dirty="0" err="1"/>
              <a:t>zonnepanelen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hybride</a:t>
            </a:r>
            <a:r>
              <a:rPr lang="en-US" sz="2400" dirty="0"/>
              <a:t> </a:t>
            </a:r>
            <a:r>
              <a:rPr lang="en-US" sz="2400" dirty="0" err="1"/>
              <a:t>warmtepomp</a:t>
            </a:r>
            <a:r>
              <a:rPr lang="en-US" sz="2400" dirty="0"/>
              <a:t> </a:t>
            </a:r>
            <a:r>
              <a:rPr lang="en-US" sz="2400" dirty="0" err="1"/>
              <a:t>aan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schaffen</a:t>
            </a:r>
            <a:br>
              <a:rPr lang="en-US" sz="2400" dirty="0"/>
            </a:br>
            <a:r>
              <a:rPr lang="en-US" sz="2400" dirty="0" err="1"/>
              <a:t>wie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maken</a:t>
            </a:r>
            <a:r>
              <a:rPr lang="en-US" sz="2400" dirty="0"/>
              <a:t> </a:t>
            </a:r>
            <a:r>
              <a:rPr lang="en-US" sz="2400" dirty="0" err="1"/>
              <a:t>heeft</a:t>
            </a:r>
            <a:r>
              <a:rPr lang="en-US" sz="2400" dirty="0"/>
              <a:t> met </a:t>
            </a:r>
            <a:r>
              <a:rPr lang="en-US" sz="2400" dirty="0" err="1"/>
              <a:t>energiearmoede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5779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Afbeelding 1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70850893-278E-83E9-38FF-FC8D78F87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2424483"/>
            <a:ext cx="2464561" cy="94885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3C434F0-AB61-2A68-D6E7-B4E876F4C279}"/>
              </a:ext>
            </a:extLst>
          </p:cNvPr>
          <p:cNvSpPr txBox="1"/>
          <p:nvPr/>
        </p:nvSpPr>
        <p:spPr>
          <a:xfrm>
            <a:off x="3870925" y="1387930"/>
            <a:ext cx="7482875" cy="47890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 err="1">
                <a:solidFill>
                  <a:srgbClr val="FF9300"/>
                </a:solidFill>
              </a:rPr>
              <a:t>Waar</a:t>
            </a:r>
            <a:r>
              <a:rPr lang="en-US" sz="2400" b="1" dirty="0">
                <a:solidFill>
                  <a:srgbClr val="FF9300"/>
                </a:solidFill>
              </a:rPr>
              <a:t> </a:t>
            </a:r>
            <a:r>
              <a:rPr lang="en-US" sz="2400" b="1" dirty="0" err="1">
                <a:solidFill>
                  <a:srgbClr val="FF9300"/>
                </a:solidFill>
              </a:rPr>
              <a:t>zijn</a:t>
            </a:r>
            <a:r>
              <a:rPr lang="en-US" sz="2400" b="1" dirty="0">
                <a:solidFill>
                  <a:srgbClr val="FF9300"/>
                </a:solidFill>
              </a:rPr>
              <a:t> we het </a:t>
            </a:r>
            <a:r>
              <a:rPr lang="en-US" sz="2400" b="1" dirty="0" err="1">
                <a:solidFill>
                  <a:srgbClr val="FF9300"/>
                </a:solidFill>
              </a:rPr>
              <a:t>lopende</a:t>
            </a:r>
            <a:r>
              <a:rPr lang="en-US" sz="2400" b="1" dirty="0">
                <a:solidFill>
                  <a:srgbClr val="FF9300"/>
                </a:solidFill>
              </a:rPr>
              <a:t> </a:t>
            </a:r>
            <a:r>
              <a:rPr lang="en-US" sz="2400" b="1" dirty="0" err="1">
                <a:solidFill>
                  <a:srgbClr val="FF9300"/>
                </a:solidFill>
              </a:rPr>
              <a:t>jaar</a:t>
            </a:r>
            <a:r>
              <a:rPr lang="en-US" sz="2400" b="1" dirty="0">
                <a:solidFill>
                  <a:srgbClr val="FF9300"/>
                </a:solidFill>
              </a:rPr>
              <a:t> mee </a:t>
            </a:r>
            <a:r>
              <a:rPr lang="en-US" sz="2400" b="1" dirty="0" err="1">
                <a:solidFill>
                  <a:srgbClr val="FF9300"/>
                </a:solidFill>
              </a:rPr>
              <a:t>bezig</a:t>
            </a:r>
            <a:r>
              <a:rPr lang="en-US" sz="2400" b="1" dirty="0">
                <a:solidFill>
                  <a:srgbClr val="FF9300"/>
                </a:solidFill>
              </a:rPr>
              <a:t> </a:t>
            </a:r>
            <a:r>
              <a:rPr lang="en-US" sz="2400" b="1" dirty="0" err="1">
                <a:solidFill>
                  <a:srgbClr val="FF9300"/>
                </a:solidFill>
              </a:rPr>
              <a:t>geweest</a:t>
            </a:r>
            <a:r>
              <a:rPr lang="en-US" sz="2400" b="1" dirty="0">
                <a:solidFill>
                  <a:srgbClr val="FF9300"/>
                </a:solidFill>
              </a:rPr>
              <a:t>:</a:t>
            </a:r>
            <a:br>
              <a:rPr lang="en-US" sz="2400" b="1" dirty="0">
                <a:solidFill>
                  <a:srgbClr val="FF9300"/>
                </a:solidFill>
              </a:rPr>
            </a:br>
            <a:endParaRPr lang="en-US" sz="2400" b="1" dirty="0">
              <a:solidFill>
                <a:srgbClr val="FF9300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chemeClr val="accent6"/>
                </a:solidFill>
              </a:rPr>
              <a:t>2. ENERGIE OPWEKKEN</a:t>
            </a:r>
          </a:p>
          <a:p>
            <a:pPr marL="285750" indent="-228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6"/>
                </a:solidFill>
              </a:rPr>
              <a:t>Zonnedak</a:t>
            </a:r>
            <a:br>
              <a:rPr lang="en-US" sz="2400" b="1" dirty="0"/>
            </a:br>
            <a:r>
              <a:rPr lang="en-US" sz="2400" dirty="0" err="1"/>
              <a:t>Intentie</a:t>
            </a:r>
            <a:r>
              <a:rPr lang="en-US" sz="2400" dirty="0"/>
              <a:t> – </a:t>
            </a:r>
            <a:r>
              <a:rPr lang="en-US" sz="2400" dirty="0" err="1"/>
              <a:t>overeenkomst</a:t>
            </a:r>
            <a:r>
              <a:rPr lang="en-US" sz="2400" dirty="0"/>
              <a:t>  met </a:t>
            </a:r>
            <a:r>
              <a:rPr lang="en-US" sz="2400" dirty="0" err="1"/>
              <a:t>firma</a:t>
            </a:r>
            <a:r>
              <a:rPr lang="en-US" sz="2400" dirty="0"/>
              <a:t> </a:t>
            </a:r>
            <a:r>
              <a:rPr lang="en-US" sz="2400" dirty="0" err="1"/>
              <a:t>Herrema</a:t>
            </a:r>
            <a:r>
              <a:rPr lang="en-US" sz="2400" dirty="0"/>
              <a:t> in </a:t>
            </a:r>
            <a:r>
              <a:rPr lang="en-US" sz="2400" dirty="0" err="1"/>
              <a:t>Slappeterp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</a:t>
            </a:r>
            <a:r>
              <a:rPr lang="en-US" sz="2400" dirty="0" err="1"/>
              <a:t>aanleg</a:t>
            </a:r>
            <a:r>
              <a:rPr lang="en-US" sz="2400" dirty="0"/>
              <a:t> </a:t>
            </a:r>
            <a:r>
              <a:rPr lang="en-US" sz="2400" dirty="0" err="1"/>
              <a:t>zonnedak</a:t>
            </a:r>
            <a:r>
              <a:rPr lang="en-US" sz="2400" dirty="0"/>
              <a:t> (circa 200 </a:t>
            </a:r>
            <a:r>
              <a:rPr lang="en-US" sz="2400" dirty="0" err="1"/>
              <a:t>zonnepanelen</a:t>
            </a:r>
            <a:r>
              <a:rPr lang="en-US" sz="2400" dirty="0"/>
              <a:t>/15 </a:t>
            </a:r>
            <a:r>
              <a:rPr lang="en-US" sz="2400" dirty="0" err="1"/>
              <a:t>huishoudens</a:t>
            </a:r>
            <a:r>
              <a:rPr lang="en-US" sz="2400" dirty="0"/>
              <a:t>) .</a:t>
            </a:r>
          </a:p>
          <a:p>
            <a:pPr marL="285750" indent="-228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6"/>
                </a:solidFill>
              </a:rPr>
              <a:t>Intentie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overeenkomst</a:t>
            </a:r>
            <a:r>
              <a:rPr lang="en-US" sz="2400" b="1" dirty="0">
                <a:solidFill>
                  <a:schemeClr val="accent6"/>
                </a:solidFill>
              </a:rPr>
              <a:t> met Simon </a:t>
            </a:r>
            <a:r>
              <a:rPr lang="en-US" sz="2400" b="1" dirty="0" err="1">
                <a:solidFill>
                  <a:schemeClr val="accent6"/>
                </a:solidFill>
              </a:rPr>
              <a:t>Albeda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haalbaarheidsonderzoek</a:t>
            </a:r>
            <a:r>
              <a:rPr lang="en-US" sz="2400" b="1" dirty="0">
                <a:solidFill>
                  <a:schemeClr val="accent6"/>
                </a:solidFill>
              </a:rPr>
              <a:t>  </a:t>
            </a:r>
            <a:r>
              <a:rPr lang="en-US" sz="2400" b="1" dirty="0" err="1">
                <a:solidFill>
                  <a:schemeClr val="accent6"/>
                </a:solidFill>
              </a:rPr>
              <a:t>zonneveld</a:t>
            </a:r>
            <a:r>
              <a:rPr lang="en-US" sz="2400" b="1" dirty="0"/>
              <a:t> </a:t>
            </a:r>
            <a:r>
              <a:rPr lang="en-US" sz="2400" dirty="0"/>
              <a:t>op </a:t>
            </a:r>
            <a:r>
              <a:rPr lang="en-US" sz="2400" dirty="0" err="1"/>
              <a:t>plas</a:t>
            </a:r>
            <a:r>
              <a:rPr lang="en-US" sz="2400" dirty="0"/>
              <a:t> </a:t>
            </a:r>
            <a:r>
              <a:rPr lang="en-US" sz="2400" dirty="0" err="1"/>
              <a:t>bij</a:t>
            </a:r>
            <a:r>
              <a:rPr lang="en-US" sz="2400" dirty="0"/>
              <a:t> </a:t>
            </a:r>
            <a:r>
              <a:rPr lang="en-US" sz="2400" dirty="0" err="1"/>
              <a:t>slibdepot</a:t>
            </a:r>
            <a:r>
              <a:rPr lang="en-US" sz="2400" dirty="0"/>
              <a:t> </a:t>
            </a:r>
            <a:r>
              <a:rPr lang="en-US" sz="2400" dirty="0" err="1"/>
              <a:t>langs</a:t>
            </a:r>
            <a:r>
              <a:rPr lang="en-US" sz="2400" dirty="0"/>
              <a:t> het </a:t>
            </a:r>
            <a:r>
              <a:rPr lang="en-US" sz="2400" dirty="0" err="1"/>
              <a:t>kanaal</a:t>
            </a:r>
            <a:r>
              <a:rPr lang="en-US" sz="2400" dirty="0"/>
              <a:t> (</a:t>
            </a:r>
            <a:r>
              <a:rPr lang="en-US" sz="2400" dirty="0" err="1"/>
              <a:t>Stroom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400 </a:t>
            </a:r>
            <a:r>
              <a:rPr lang="en-US" sz="2400" dirty="0" err="1"/>
              <a:t>huishoudens</a:t>
            </a:r>
            <a:r>
              <a:rPr lang="en-US" sz="2400" dirty="0"/>
              <a:t> </a:t>
            </a:r>
            <a:r>
              <a:rPr lang="en-US" sz="2400" dirty="0" err="1"/>
              <a:t>tegen</a:t>
            </a:r>
            <a:r>
              <a:rPr lang="en-US" sz="2400" dirty="0"/>
              <a:t> </a:t>
            </a:r>
            <a:r>
              <a:rPr lang="en-US" sz="2400" dirty="0" err="1"/>
              <a:t>kostprijs</a:t>
            </a:r>
            <a:r>
              <a:rPr lang="en-US" sz="2400" dirty="0"/>
              <a:t>).</a:t>
            </a:r>
          </a:p>
          <a:p>
            <a:pPr marL="285750" indent="-228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6"/>
                </a:solidFill>
              </a:rPr>
              <a:t>Verzoek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aan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fracties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gemeente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Waadhoeke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dirty="0"/>
              <a:t>om het slot </a:t>
            </a:r>
            <a:r>
              <a:rPr lang="en-US" sz="2400" dirty="0" err="1"/>
              <a:t>af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halen</a:t>
            </a:r>
            <a:r>
              <a:rPr lang="en-US" sz="2400" dirty="0"/>
              <a:t> van </a:t>
            </a:r>
            <a:r>
              <a:rPr lang="en-US" sz="2400" dirty="0" err="1"/>
              <a:t>lokale</a:t>
            </a:r>
            <a:r>
              <a:rPr lang="en-US" sz="2400" dirty="0"/>
              <a:t> </a:t>
            </a:r>
            <a:r>
              <a:rPr lang="en-US" sz="2400" dirty="0" err="1"/>
              <a:t>zon</a:t>
            </a:r>
            <a:r>
              <a:rPr lang="en-US" sz="2400" dirty="0"/>
              <a:t> –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windprojecten</a:t>
            </a:r>
            <a:r>
              <a:rPr lang="en-US" sz="2400" dirty="0"/>
              <a:t>.</a:t>
            </a:r>
            <a:br>
              <a:rPr lang="en-US" sz="2400" dirty="0"/>
            </a:br>
            <a:endParaRPr lang="en-US" sz="2400" dirty="0"/>
          </a:p>
          <a:p>
            <a:pPr marL="285750" indent="-228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6"/>
                </a:solidFill>
              </a:rPr>
              <a:t>Overleg</a:t>
            </a:r>
            <a:r>
              <a:rPr lang="en-US" sz="2400" b="1" dirty="0">
                <a:solidFill>
                  <a:schemeClr val="accent6"/>
                </a:solidFill>
              </a:rPr>
              <a:t> met </a:t>
            </a:r>
            <a:r>
              <a:rPr lang="en-US" sz="2400" b="1" dirty="0" err="1">
                <a:solidFill>
                  <a:schemeClr val="accent6"/>
                </a:solidFill>
              </a:rPr>
              <a:t>gemeente</a:t>
            </a:r>
            <a:r>
              <a:rPr lang="en-US" sz="2400" b="1" dirty="0">
                <a:solidFill>
                  <a:schemeClr val="accent6"/>
                </a:solidFill>
              </a:rPr>
              <a:t> over </a:t>
            </a:r>
            <a:r>
              <a:rPr lang="en-US" sz="2400" b="1" dirty="0" err="1">
                <a:solidFill>
                  <a:schemeClr val="accent6"/>
                </a:solidFill>
              </a:rPr>
              <a:t>Energielandschap</a:t>
            </a:r>
            <a:r>
              <a:rPr lang="en-US" sz="2400" b="1" dirty="0"/>
              <a:t>: </a:t>
            </a:r>
            <a:r>
              <a:rPr lang="en-US" sz="2400" dirty="0" err="1"/>
              <a:t>minimaal</a:t>
            </a:r>
            <a:r>
              <a:rPr lang="en-US" sz="2400" dirty="0"/>
              <a:t> 50 % </a:t>
            </a:r>
            <a:r>
              <a:rPr lang="en-US" sz="2400" dirty="0" err="1"/>
              <a:t>lokaal</a:t>
            </a:r>
            <a:r>
              <a:rPr lang="en-US" sz="2400" dirty="0"/>
              <a:t> </a:t>
            </a:r>
            <a:r>
              <a:rPr lang="en-US" sz="2400" dirty="0" err="1"/>
              <a:t>eigendom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stem in de </a:t>
            </a:r>
            <a:r>
              <a:rPr lang="en-US" sz="2400" dirty="0" err="1"/>
              <a:t>planvorming</a:t>
            </a:r>
            <a:r>
              <a:rPr lang="en-US" sz="2400" dirty="0"/>
              <a:t> </a:t>
            </a:r>
          </a:p>
          <a:p>
            <a:pPr indent="-228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906930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Afbeelding 1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70850893-278E-83E9-38FF-FC8D78F87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2424482"/>
            <a:ext cx="4777381" cy="183929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3C434F0-AB61-2A68-D6E7-B4E876F4C279}"/>
              </a:ext>
            </a:extLst>
          </p:cNvPr>
          <p:cNvSpPr txBox="1"/>
          <p:nvPr/>
        </p:nvSpPr>
        <p:spPr>
          <a:xfrm>
            <a:off x="5894962" y="1984443"/>
            <a:ext cx="5458838" cy="419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algn="ctr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000" b="1" dirty="0"/>
              <a:t>PAUZE </a:t>
            </a:r>
            <a:endParaRPr lang="en-US" sz="4000" dirty="0"/>
          </a:p>
          <a:p>
            <a:pPr indent="-228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7096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1729</Words>
  <Application>Microsoft Macintosh PowerPoint</Application>
  <PresentationFormat>Breedbeeld</PresentationFormat>
  <Paragraphs>379</Paragraphs>
  <Slides>47</Slides>
  <Notes>6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17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66" baseType="lpstr">
      <vt:lpstr>Arial</vt:lpstr>
      <vt:lpstr>Arial</vt:lpstr>
      <vt:lpstr>Calibri</vt:lpstr>
      <vt:lpstr>Calibri Light</vt:lpstr>
      <vt:lpstr>Helvetica</vt:lpstr>
      <vt:lpstr>Helvetica Neue</vt:lpstr>
      <vt:lpstr>Helvetica Neue Light</vt:lpstr>
      <vt:lpstr>Kanit</vt:lpstr>
      <vt:lpstr>Manrope</vt:lpstr>
      <vt:lpstr>Montserrat</vt:lpstr>
      <vt:lpstr>Montserrat Medium</vt:lpstr>
      <vt:lpstr>Museo Sans Display ExtraBlack</vt:lpstr>
      <vt:lpstr>Open Sans</vt:lpstr>
      <vt:lpstr>Open Sans Light</vt:lpstr>
      <vt:lpstr>Rubik</vt:lpstr>
      <vt:lpstr>Rubik Regular</vt:lpstr>
      <vt:lpstr>Wingdings</vt:lpstr>
      <vt:lpstr>Kantoorthema</vt:lpstr>
      <vt:lpstr>Werkblad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Els Struiving  Energie VanOns  communicatie coöperaties &amp; senior adviseur warmte </vt:lpstr>
      <vt:lpstr>Introductie</vt:lpstr>
      <vt:lpstr>Energie VanOns - De Groenste</vt:lpstr>
      <vt:lpstr>Lokale energiecoöperaties </vt:lpstr>
      <vt:lpstr>Wat maakt ons echt anders?</vt:lpstr>
      <vt:lpstr>De ‘VanOns’ energiebeweging</vt:lpstr>
      <vt:lpstr>Afnemers van Energie VanOns</vt:lpstr>
      <vt:lpstr>Realisatie</vt:lpstr>
      <vt:lpstr>Klanten werven voor de Energiecoöperatie</vt:lpstr>
      <vt:lpstr>Communicatie</vt:lpstr>
      <vt:lpstr>Van de Bron en de toeslag voor zonnepaneelhouders</vt:lpstr>
      <vt:lpstr>Uit welke contractsoorten kunnen klanten kiezen?</vt:lpstr>
      <vt:lpstr>Contractenoverzicht</vt:lpstr>
      <vt:lpstr>Wat kunnen klanten van Energie VanOns nu kiezen? (1) VARIABEL MAANDCONTRACT</vt:lpstr>
      <vt:lpstr>Wat kunnen klanten van Energie VanOns nu kiezen? (2) MODELCONTRACT</vt:lpstr>
      <vt:lpstr>Wat kunnen klanten van Energie VanOns nu kiezen? (3) buitenbeentje: DYNAMISCH CONTRACT  </vt:lpstr>
      <vt:lpstr>Op veler verzoek: het 1 JAAR VAST contract heringevoerd op 1 juli  (4)</vt:lpstr>
      <vt:lpstr>En straks: Coöperatief de winter door! (5)</vt:lpstr>
      <vt:lpstr> Toekomst van Energie VanOns  Het Local4Local-project: lokaal leveren tegen Kostprijs-+ </vt:lpstr>
      <vt:lpstr>Energievisie   Dronrijp </vt:lpstr>
      <vt:lpstr>Energietransitie = stroomtransitie </vt:lpstr>
      <vt:lpstr>   </vt:lpstr>
      <vt:lpstr>   </vt:lpstr>
      <vt:lpstr>   </vt:lpstr>
      <vt:lpstr>   </vt:lpstr>
      <vt:lpstr>ENERGIELADDER</vt:lpstr>
      <vt:lpstr>Uitgangspunten locaties </vt:lpstr>
      <vt:lpstr>PowerPoint-presentatie</vt:lpstr>
      <vt:lpstr>   </vt:lpstr>
      <vt:lpstr>   </vt:lpstr>
      <vt:lpstr>PowerPoint-presentatie</vt:lpstr>
      <vt:lpstr> Traditioneel.. Liever niet </vt:lpstr>
      <vt:lpstr>Natuur inclusief </vt:lpstr>
      <vt:lpstr>Agri PV</vt:lpstr>
      <vt:lpstr>Onderzoek zonnepark </vt:lpstr>
      <vt:lpstr>Verzoek gemeente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Adriaan Terlouw</dc:creator>
  <cp:lastModifiedBy>Adriaan Terlouw</cp:lastModifiedBy>
  <cp:revision>2</cp:revision>
  <dcterms:created xsi:type="dcterms:W3CDTF">2023-09-04T09:56:15Z</dcterms:created>
  <dcterms:modified xsi:type="dcterms:W3CDTF">2023-09-05T14:03:13Z</dcterms:modified>
</cp:coreProperties>
</file>